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1" r:id="rId2"/>
    <p:sldId id="265" r:id="rId3"/>
    <p:sldId id="278" r:id="rId4"/>
    <p:sldId id="264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5" r:id="rId15"/>
    <p:sldId id="277" r:id="rId16"/>
    <p:sldId id="279" r:id="rId17"/>
    <p:sldId id="280" r:id="rId18"/>
    <p:sldId id="281" r:id="rId19"/>
    <p:sldId id="282" r:id="rId20"/>
    <p:sldId id="289" r:id="rId21"/>
    <p:sldId id="290" r:id="rId22"/>
    <p:sldId id="283" r:id="rId23"/>
    <p:sldId id="284" r:id="rId24"/>
    <p:sldId id="285" r:id="rId25"/>
    <p:sldId id="287" r:id="rId26"/>
    <p:sldId id="288" r:id="rId27"/>
    <p:sldId id="286" r:id="rId28"/>
    <p:sldId id="291" r:id="rId29"/>
    <p:sldId id="294" r:id="rId30"/>
    <p:sldId id="292" r:id="rId31"/>
    <p:sldId id="293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0" y="1428736"/>
            <a:ext cx="9144000" cy="5429264"/>
            <a:chOff x="-32" y="0"/>
            <a:chExt cx="9144032" cy="6858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/>
            <a:srcRect l="25842" t="10938" r="24195" b="51881"/>
            <a:stretch>
              <a:fillRect/>
            </a:stretch>
          </p:blipFill>
          <p:spPr bwMode="auto">
            <a:xfrm>
              <a:off x="-32" y="0"/>
              <a:ext cx="9144000" cy="307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Imagen 3"/>
            <p:cNvPicPr>
              <a:picLocks noChangeAspect="1"/>
            </p:cNvPicPr>
            <p:nvPr/>
          </p:nvPicPr>
          <p:blipFill rotWithShape="1">
            <a:blip r:embed="rId3"/>
            <a:srcRect l="31924" t="43956" r="30465" b="28324"/>
            <a:stretch/>
          </p:blipFill>
          <p:spPr>
            <a:xfrm>
              <a:off x="0" y="3071810"/>
              <a:ext cx="9144000" cy="378619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58188" t="29961" r="24195" b="60528"/>
            <a:stretch>
              <a:fillRect/>
            </a:stretch>
          </p:blipFill>
          <p:spPr bwMode="auto">
            <a:xfrm>
              <a:off x="4786314" y="2857496"/>
              <a:ext cx="428628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58188" t="29961" r="24195" b="60528"/>
            <a:stretch>
              <a:fillRect/>
            </a:stretch>
          </p:blipFill>
          <p:spPr bwMode="auto">
            <a:xfrm>
              <a:off x="5429256" y="2857496"/>
              <a:ext cx="428628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6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schemeClr val="bg1"/>
                </a:solidFill>
              </a:rPr>
              <a:t> INFORME: DESARROLLO Y RESULTADOS </a:t>
            </a:r>
            <a:endParaRPr lang="es-CL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MATERIALES </a:t>
            </a:r>
            <a:endParaRPr lang="es-CL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63241"/>
              </p:ext>
            </p:extLst>
          </p:nvPr>
        </p:nvGraphicFramePr>
        <p:xfrm>
          <a:off x="500066" y="1230640"/>
          <a:ext cx="8001024" cy="3281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741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>
                          <a:solidFill>
                            <a:srgbClr val="1B13BD"/>
                          </a:solidFill>
                        </a:rPr>
                        <a:t>Tipo </a:t>
                      </a:r>
                      <a:endParaRPr lang="es-CL" sz="1600" b="1" dirty="0">
                        <a:solidFill>
                          <a:srgbClr val="1B13BD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>
                          <a:solidFill>
                            <a:srgbClr val="1B13BD"/>
                          </a:solidFill>
                        </a:rPr>
                        <a:t>Número</a:t>
                      </a:r>
                      <a:endParaRPr lang="es-CL" sz="1600" b="1" dirty="0">
                        <a:solidFill>
                          <a:srgbClr val="1B13BD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kern="1200" dirty="0" smtClean="0">
                          <a:solidFill>
                            <a:srgbClr val="1B13BD"/>
                          </a:solidFill>
                          <a:latin typeface="+mn-lt"/>
                          <a:ea typeface="+mn-ea"/>
                          <a:cs typeface="+mn-cs"/>
                        </a:rPr>
                        <a:t>Documentos de soporte pedagógico, producidos para el Curso (Diseño, Programa, Metodología)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>
                          <a:solidFill>
                            <a:srgbClr val="1B13BD"/>
                          </a:solidFill>
                        </a:rPr>
                        <a:t>6</a:t>
                      </a:r>
                      <a:endParaRPr lang="es-CL" sz="1600" b="1" dirty="0">
                        <a:solidFill>
                          <a:srgbClr val="1B13B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090">
                <a:tc>
                  <a:txBody>
                    <a:bodyPr/>
                    <a:lstStyle/>
                    <a:p>
                      <a:pPr algn="l"/>
                      <a:r>
                        <a:rPr lang="es-CL" sz="1400" b="1" kern="1200" dirty="0" smtClean="0">
                          <a:solidFill>
                            <a:srgbClr val="1B13BD"/>
                          </a:solidFill>
                          <a:latin typeface="+mn-lt"/>
                          <a:ea typeface="+mn-ea"/>
                          <a:cs typeface="+mn-cs"/>
                        </a:rPr>
                        <a:t>PPT que recogen y conservan las clases presenciales de los talleres de cada módulo. Producidos</a:t>
                      </a:r>
                      <a:r>
                        <a:rPr lang="es-CL" sz="1400" b="1" kern="1200" baseline="0" dirty="0" smtClean="0">
                          <a:solidFill>
                            <a:srgbClr val="1B13BD"/>
                          </a:solidFill>
                          <a:latin typeface="+mn-lt"/>
                          <a:ea typeface="+mn-ea"/>
                          <a:cs typeface="+mn-cs"/>
                        </a:rPr>
                        <a:t> para el Curso</a:t>
                      </a:r>
                      <a:endParaRPr lang="es-CL" sz="1600" b="1" dirty="0">
                        <a:solidFill>
                          <a:srgbClr val="1B13B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>
                          <a:solidFill>
                            <a:srgbClr val="1B13BD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090">
                <a:tc>
                  <a:txBody>
                    <a:bodyPr/>
                    <a:lstStyle/>
                    <a:p>
                      <a:pPr algn="l"/>
                      <a:r>
                        <a:rPr lang="es-CL" sz="1400" b="1" kern="1200" dirty="0" smtClean="0">
                          <a:solidFill>
                            <a:srgbClr val="1B13BD"/>
                          </a:solidFill>
                          <a:latin typeface="+mn-lt"/>
                          <a:ea typeface="+mn-ea"/>
                          <a:cs typeface="+mn-cs"/>
                        </a:rPr>
                        <a:t>Materiales escritos y PPT que profundizan y amplían los contenidos de cada módulo, todos ordenados por ejes temáticos y sub temas</a:t>
                      </a:r>
                      <a:endParaRPr lang="es-CL" sz="1600" b="1" dirty="0">
                        <a:solidFill>
                          <a:srgbClr val="1B13B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>
                          <a:solidFill>
                            <a:srgbClr val="1B13BD"/>
                          </a:solidFill>
                        </a:rPr>
                        <a:t>195</a:t>
                      </a:r>
                      <a:endParaRPr lang="es-CL" sz="1600" b="1" dirty="0">
                        <a:solidFill>
                          <a:srgbClr val="1B13B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090">
                <a:tc>
                  <a:txBody>
                    <a:bodyPr/>
                    <a:lstStyle/>
                    <a:p>
                      <a:pPr algn="l"/>
                      <a:r>
                        <a:rPr lang="es-CL" sz="1400" b="1" kern="1200" dirty="0" smtClean="0">
                          <a:solidFill>
                            <a:srgbClr val="1B13BD"/>
                          </a:solidFill>
                          <a:latin typeface="+mn-lt"/>
                          <a:ea typeface="+mn-ea"/>
                          <a:cs typeface="+mn-cs"/>
                        </a:rPr>
                        <a:t>Vídeos utilizados en clases presenciales y recomendados por los docentes en cada módulo</a:t>
                      </a:r>
                      <a:endParaRPr lang="es-CL" sz="1600" b="1" dirty="0">
                        <a:solidFill>
                          <a:srgbClr val="1B13B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>
                          <a:solidFill>
                            <a:srgbClr val="1B13BD"/>
                          </a:solidFill>
                        </a:rPr>
                        <a:t>20</a:t>
                      </a:r>
                      <a:endParaRPr lang="es-CL" sz="1600" b="1" dirty="0">
                        <a:solidFill>
                          <a:srgbClr val="1B13B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090">
                <a:tc>
                  <a:txBody>
                    <a:bodyPr/>
                    <a:lstStyle/>
                    <a:p>
                      <a:r>
                        <a:rPr lang="es-CL" sz="1400" b="1" kern="1200" dirty="0" smtClean="0">
                          <a:solidFill>
                            <a:srgbClr val="1B13BD"/>
                          </a:solidFill>
                          <a:latin typeface="+mn-lt"/>
                          <a:ea typeface="+mn-ea"/>
                          <a:cs typeface="+mn-cs"/>
                        </a:rPr>
                        <a:t>Enlaces a páginas web directamente relacionadas con los</a:t>
                      </a:r>
                      <a:r>
                        <a:rPr lang="es-CL" sz="1400" b="1" kern="1200" baseline="0" dirty="0" smtClean="0">
                          <a:solidFill>
                            <a:srgbClr val="1B13B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400" b="1" kern="1200" dirty="0" smtClean="0">
                          <a:solidFill>
                            <a:srgbClr val="1B13BD"/>
                          </a:solidFill>
                          <a:latin typeface="+mn-lt"/>
                          <a:ea typeface="+mn-ea"/>
                          <a:cs typeface="+mn-cs"/>
                        </a:rPr>
                        <a:t>contenidos de los módulos.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>
                          <a:solidFill>
                            <a:srgbClr val="1B13BD"/>
                          </a:solidFill>
                        </a:rPr>
                        <a:t>65</a:t>
                      </a:r>
                      <a:endParaRPr lang="es-CL" sz="1600" b="1" dirty="0">
                        <a:solidFill>
                          <a:srgbClr val="1B13BD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741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>
                          <a:solidFill>
                            <a:srgbClr val="1B13BD"/>
                          </a:solidFill>
                        </a:rPr>
                        <a:t>Total</a:t>
                      </a:r>
                      <a:r>
                        <a:rPr lang="es-CL" sz="1600" b="1" baseline="0" dirty="0" smtClean="0">
                          <a:solidFill>
                            <a:srgbClr val="1B13BD"/>
                          </a:solidFill>
                        </a:rPr>
                        <a:t> </a:t>
                      </a:r>
                      <a:endParaRPr lang="es-CL" sz="1600" b="1" dirty="0">
                        <a:solidFill>
                          <a:srgbClr val="1B13BD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>
                          <a:solidFill>
                            <a:srgbClr val="1B13BD"/>
                          </a:solidFill>
                        </a:rPr>
                        <a:t>294</a:t>
                      </a:r>
                      <a:endParaRPr lang="es-CL" sz="1600" b="1" dirty="0">
                        <a:solidFill>
                          <a:srgbClr val="1B13BD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9 Rectángulo"/>
          <p:cNvSpPr/>
          <p:nvPr/>
        </p:nvSpPr>
        <p:spPr>
          <a:xfrm>
            <a:off x="428596" y="4714884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CL" sz="1600" b="1" dirty="0" smtClean="0">
                <a:solidFill>
                  <a:srgbClr val="1B13BD"/>
                </a:solidFill>
              </a:rPr>
              <a:t>Todos son descargables. </a:t>
            </a:r>
          </a:p>
          <a:p>
            <a:r>
              <a:rPr lang="es-CL" sz="1600" b="1" dirty="0" smtClean="0">
                <a:solidFill>
                  <a:srgbClr val="1B13BD"/>
                </a:solidFill>
              </a:rPr>
              <a:t>Incluyen: </a:t>
            </a:r>
          </a:p>
          <a:p>
            <a:endParaRPr lang="es-CL" sz="400" b="1" dirty="0" smtClean="0">
              <a:solidFill>
                <a:srgbClr val="1B13BD"/>
              </a:solidFill>
            </a:endParaRPr>
          </a:p>
          <a:p>
            <a:pPr>
              <a:buFontTx/>
              <a:buChar char="-"/>
            </a:pPr>
            <a:r>
              <a:rPr lang="es-CL" sz="1600" b="1" dirty="0" smtClean="0">
                <a:solidFill>
                  <a:srgbClr val="1B13BD"/>
                </a:solidFill>
              </a:rPr>
              <a:t>11 manuales y guías prácticos para vigilancia ciudadana</a:t>
            </a:r>
          </a:p>
          <a:p>
            <a:endParaRPr lang="es-CL" sz="400" b="1" dirty="0" smtClean="0">
              <a:solidFill>
                <a:srgbClr val="1B13BD"/>
              </a:solidFill>
            </a:endParaRPr>
          </a:p>
          <a:p>
            <a:pPr>
              <a:buFontTx/>
              <a:buChar char="-"/>
            </a:pPr>
            <a:r>
              <a:rPr lang="es-CL" sz="1600" b="1" dirty="0" smtClean="0">
                <a:solidFill>
                  <a:srgbClr val="1B13BD"/>
                </a:solidFill>
              </a:rPr>
              <a:t> 6  manuales y guías para denuncias por corrupción desde el NCPP</a:t>
            </a:r>
            <a:endParaRPr lang="es-CL" sz="1200" b="1" dirty="0" smtClean="0">
              <a:solidFill>
                <a:srgbClr val="1B13BD"/>
              </a:solidFill>
            </a:endParaRPr>
          </a:p>
          <a:p>
            <a:pPr>
              <a:buFontTx/>
              <a:buChar char="-"/>
            </a:pPr>
            <a:endParaRPr lang="es-CL" sz="400" b="1" dirty="0" smtClean="0">
              <a:solidFill>
                <a:srgbClr val="1B13BD"/>
              </a:solidFill>
            </a:endParaRPr>
          </a:p>
          <a:p>
            <a:pPr>
              <a:buFontTx/>
              <a:buChar char="-"/>
            </a:pPr>
            <a:r>
              <a:rPr lang="es-CL" sz="1600" b="1" dirty="0" smtClean="0">
                <a:solidFill>
                  <a:srgbClr val="1B13BD"/>
                </a:solidFill>
              </a:rPr>
              <a:t> 7 enlaces para denuncias directas y a redes ciudadanas anti corrupción</a:t>
            </a:r>
          </a:p>
          <a:p>
            <a:pPr algn="ctr"/>
            <a:endParaRPr lang="es-CL" sz="400" b="1" dirty="0" smtClean="0">
              <a:solidFill>
                <a:srgbClr val="1B13BD"/>
              </a:solidFill>
            </a:endParaRPr>
          </a:p>
          <a:p>
            <a:pPr>
              <a:buFontTx/>
              <a:buChar char="-"/>
            </a:pPr>
            <a:r>
              <a:rPr lang="es-CL" sz="1600" b="1" dirty="0" smtClean="0">
                <a:solidFill>
                  <a:srgbClr val="1B13BD"/>
                </a:solidFill>
              </a:rPr>
              <a:t> 19 manuales y guías prácticos sobre roles y aspectos del NCPP </a:t>
            </a:r>
            <a:endParaRPr lang="es-CL" sz="1600" b="1" dirty="0">
              <a:solidFill>
                <a:srgbClr val="1B13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METODOLOGÍA PRESENCIAL </a:t>
            </a:r>
            <a:endParaRPr lang="es-CL" sz="3600" b="1" dirty="0">
              <a:solidFill>
                <a:schemeClr val="bg1"/>
              </a:solidFill>
            </a:endParaRPr>
          </a:p>
        </p:txBody>
      </p:sp>
      <p:pic>
        <p:nvPicPr>
          <p:cNvPr id="3" name="9 Imagen" descr="DSCN222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357554" y="1643050"/>
            <a:ext cx="5143536" cy="42862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8" y="2509905"/>
            <a:ext cx="307180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sz="2800" b="1" dirty="0" smtClean="0">
                <a:solidFill>
                  <a:srgbClr val="1B13BD"/>
                </a:solidFill>
                <a:latin typeface="Calibri" pitchFamily="34" charset="0"/>
                <a:cs typeface="Times New Roman" pitchFamily="18" charset="0"/>
              </a:rPr>
              <a:t>CLASES DIALOGADAS CON USO DE MULTIMEDIA</a:t>
            </a:r>
            <a:endParaRPr kumimoji="0" lang="es-CL" sz="4400" b="1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METODOLOGÍA PRESENCIAL 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8" y="2509905"/>
            <a:ext cx="30718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sz="2800" b="1" dirty="0" smtClean="0">
                <a:solidFill>
                  <a:srgbClr val="1B13BD"/>
                </a:solidFill>
                <a:latin typeface="Calibri" pitchFamily="34" charset="0"/>
                <a:cs typeface="Times New Roman" pitchFamily="18" charset="0"/>
              </a:rPr>
              <a:t> TRABAJOS EN GRUPO</a:t>
            </a:r>
            <a:endParaRPr kumimoji="0" lang="es-CL" sz="4400" b="1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6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04479" y="1665850"/>
            <a:ext cx="5739487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METODOLOGÍA PRESENCIAL 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8" y="2509905"/>
            <a:ext cx="30718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sz="2800" b="1" dirty="0" smtClean="0">
                <a:solidFill>
                  <a:srgbClr val="1B13BD"/>
                </a:solidFill>
                <a:latin typeface="Calibri" pitchFamily="34" charset="0"/>
                <a:cs typeface="Times New Roman" pitchFamily="18" charset="0"/>
              </a:rPr>
              <a:t> EXPOSICIÓN Y DEBATE PLENARIO</a:t>
            </a:r>
            <a:endParaRPr kumimoji="0" lang="es-CL" sz="4400" b="1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1 Imagen" descr="DSCN163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100411" y="1357298"/>
            <a:ext cx="5472117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METODOLOGÍA PRESENCIAL 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8" y="2509905"/>
            <a:ext cx="30718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sz="2800" b="1" dirty="0" smtClean="0">
                <a:solidFill>
                  <a:srgbClr val="1B13BD"/>
                </a:solidFill>
                <a:latin typeface="Calibri" pitchFamily="34" charset="0"/>
                <a:cs typeface="Times New Roman" pitchFamily="18" charset="0"/>
              </a:rPr>
              <a:t> ESCENIFICACIÓN PLENARIA JUEGO DE ROLES</a:t>
            </a:r>
            <a:endParaRPr kumimoji="0" lang="es-CL" sz="4400" b="1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2 Imagen" descr="5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214678" y="1428736"/>
            <a:ext cx="542928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METODOLOGÍA PRESENCIAL 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8" y="2509905"/>
            <a:ext cx="30718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sz="2800" b="1" dirty="0" smtClean="0">
                <a:solidFill>
                  <a:srgbClr val="1B13BD"/>
                </a:solidFill>
                <a:latin typeface="Calibri" pitchFamily="34" charset="0"/>
                <a:cs typeface="Times New Roman" pitchFamily="18" charset="0"/>
              </a:rPr>
              <a:t> ESCENIFICACIÓN PLENARIA JUEGO DE ROLES</a:t>
            </a:r>
            <a:endParaRPr kumimoji="0" lang="es-CL" sz="4400" b="1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2 Imagen" descr="5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214678" y="1428736"/>
            <a:ext cx="542928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28596" y="1928802"/>
            <a:ext cx="8286808" cy="1446550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8800" b="1" dirty="0" smtClean="0">
                <a:solidFill>
                  <a:schemeClr val="bg1"/>
                </a:solidFill>
              </a:rPr>
              <a:t>RESULTADOS </a:t>
            </a:r>
            <a:endParaRPr lang="es-CL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PERSONAS CAPACITADAS </a:t>
            </a:r>
            <a:endParaRPr lang="es-CL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8595" y="1791666"/>
          <a:ext cx="814393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CAPACITADOS AÑO</a:t>
                      </a:r>
                      <a:r>
                        <a:rPr lang="es-CL" sz="2400" baseline="0" dirty="0" smtClean="0"/>
                        <a:t> 2014 EN LAS 3 LIMAS</a:t>
                      </a:r>
                      <a:endParaRPr lang="es-C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solidFill>
                            <a:srgbClr val="1B13BD"/>
                          </a:solidFill>
                        </a:rPr>
                        <a:t>GRUPO</a:t>
                      </a:r>
                      <a:r>
                        <a:rPr lang="es-CL" sz="2400" b="1" baseline="0" dirty="0" smtClean="0">
                          <a:solidFill>
                            <a:srgbClr val="1B13BD"/>
                          </a:solidFill>
                        </a:rPr>
                        <a:t> META</a:t>
                      </a:r>
                      <a:endParaRPr lang="es-CL" sz="2400" b="1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solidFill>
                            <a:srgbClr val="1B13BD"/>
                          </a:solidFill>
                        </a:rPr>
                        <a:t>N° META</a:t>
                      </a:r>
                      <a:endParaRPr lang="es-CL" sz="2400" b="1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solidFill>
                            <a:srgbClr val="1B13BD"/>
                          </a:solidFill>
                        </a:rPr>
                        <a:t>N°</a:t>
                      </a:r>
                      <a:r>
                        <a:rPr lang="es-CL" sz="2400" b="1" baseline="0" dirty="0" smtClean="0">
                          <a:solidFill>
                            <a:srgbClr val="1B13BD"/>
                          </a:solidFill>
                        </a:rPr>
                        <a:t> CAPACITADOS</a:t>
                      </a:r>
                      <a:endParaRPr lang="es-CL" sz="2400" b="1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LÍDERES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  80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155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ABOGADOS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  25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  12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COMUNICADORES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  30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  21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ESPACIO DE CONCERTACIÓN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  25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  50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TOTAL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160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238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357166"/>
            <a:ext cx="8286808" cy="1200329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EVALUACIÓN PRE Y POST APRENDIZAJES CURSO 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14348" y="1714488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rgbClr val="1B13BD"/>
                </a:solidFill>
              </a:rPr>
              <a:t>Aplicación de un cuestionario con 7 preguntas cerradas pluricotómicas con respuesta única.  </a:t>
            </a:r>
            <a:endParaRPr lang="es-CL" b="1" dirty="0">
              <a:solidFill>
                <a:srgbClr val="1B13BD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2"/>
          <a:srcRect l="19580" t="34620" r="39392" b="31414"/>
          <a:stretch>
            <a:fillRect/>
          </a:stretch>
        </p:blipFill>
        <p:spPr bwMode="auto">
          <a:xfrm>
            <a:off x="714348" y="2500306"/>
            <a:ext cx="7286676" cy="2786082"/>
          </a:xfrm>
          <a:prstGeom prst="rect">
            <a:avLst/>
          </a:prstGeom>
          <a:noFill/>
          <a:ln w="9525">
            <a:solidFill>
              <a:srgbClr val="1B13BD"/>
            </a:solidFill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571472" y="557214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rgbClr val="1B13BD"/>
                </a:solidFill>
              </a:rPr>
              <a:t>Existe un aumento cuantificado de aprendizajes para todos los grupos meta y en todos los contenidos del Curso.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0 Imagen" descr="Imagen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928669"/>
            <a:ext cx="8501122" cy="571504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8005" y="345024"/>
            <a:ext cx="8452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rgbClr val="1B13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ABOGADOS, evaluación previa y posterior general, todas las preguntas y las tres Limas </a:t>
            </a:r>
            <a:endParaRPr kumimoji="0" lang="es-CL" sz="3200" b="1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28596" y="1928802"/>
            <a:ext cx="8286808" cy="1446550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8800" b="1" dirty="0" smtClean="0">
                <a:solidFill>
                  <a:schemeClr val="bg1"/>
                </a:solidFill>
              </a:rPr>
              <a:t>DESARROLLO </a:t>
            </a:r>
            <a:endParaRPr lang="es-CL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06" y="345024"/>
            <a:ext cx="9082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b="1" dirty="0" smtClean="0">
                <a:solidFill>
                  <a:srgbClr val="1B13B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COMUNICADORES</a:t>
            </a: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rgbClr val="1B13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evaluación previa y posterior general, todas las preguntas y las tres Limas </a:t>
            </a:r>
            <a:endParaRPr kumimoji="0" lang="es-CL" sz="3200" b="1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14 Imagen" descr="Imagen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8643998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07" y="142852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b="1" dirty="0" smtClean="0">
                <a:solidFill>
                  <a:srgbClr val="1B13B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MESA DE CONCERTACIÓN</a:t>
            </a: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rgbClr val="1B13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evaluación previa y posterior general, todas las preguntas y las tres Limas </a:t>
            </a:r>
            <a:endParaRPr kumimoji="0" lang="es-CL" sz="3200" b="1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15 Imagen" descr="Imagen6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8501122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8005" y="345024"/>
            <a:ext cx="80955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b="1" dirty="0" smtClean="0">
                <a:solidFill>
                  <a:srgbClr val="1B13B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LÍDERES,</a:t>
            </a:r>
            <a:r>
              <a:rPr kumimoji="0" lang="es-CL" b="1" i="0" u="none" strike="noStrike" cap="none" normalizeH="0" baseline="0" dirty="0" smtClean="0">
                <a:ln>
                  <a:noFill/>
                </a:ln>
                <a:solidFill>
                  <a:srgbClr val="1B13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evaluación previa y posterior general, todas las preguntas y las tres Limas </a:t>
            </a:r>
            <a:endParaRPr kumimoji="0" lang="es-CL" sz="3200" b="1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16 Imagen" descr="Imagen7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857232"/>
            <a:ext cx="8501122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CAPITAL SOCIAL HORIZONTAL 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8596" y="1071546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rgbClr val="1B13BD"/>
                </a:solidFill>
              </a:rPr>
              <a:t>incremento, producto del curso, en la capacidad colectiva de movilizar recursos y disponibilidad de redes de relaciones sociales, entre organizaciones pares (CEPAL 2001; </a:t>
            </a:r>
            <a:r>
              <a:rPr lang="es-CL" b="1" dirty="0" err="1" smtClean="0">
                <a:solidFill>
                  <a:srgbClr val="1B13BD"/>
                </a:solidFill>
              </a:rPr>
              <a:t>Durston</a:t>
            </a:r>
            <a:r>
              <a:rPr lang="es-CL" b="1" dirty="0" smtClean="0">
                <a:solidFill>
                  <a:srgbClr val="1B13BD"/>
                </a:solidFill>
              </a:rPr>
              <a:t>, 2000; PNUD-BID, 1998).</a:t>
            </a:r>
            <a:endParaRPr lang="es-CL" b="1" dirty="0">
              <a:solidFill>
                <a:srgbClr val="1B13BD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7158" y="2000240"/>
            <a:ext cx="8286808" cy="202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rgbClr val="1B13BD"/>
                </a:solidFill>
              </a:rPr>
              <a:t>A través de dos productos del curso que generaron nuevas redes y espacios de comunicación y coordinación no existentes previamente a la realización del mismo:</a:t>
            </a:r>
          </a:p>
          <a:p>
            <a:pPr lvl="0"/>
            <a:endParaRPr lang="es-CL" sz="700" b="1" dirty="0" smtClean="0">
              <a:solidFill>
                <a:srgbClr val="1B13BD"/>
              </a:solidFill>
            </a:endParaRPr>
          </a:p>
          <a:p>
            <a:pPr marL="342900" lvl="0" indent="-342900">
              <a:buAutoNum type="alphaLcParenR"/>
            </a:pPr>
            <a:r>
              <a:rPr lang="es-CL" b="1" dirty="0" smtClean="0">
                <a:solidFill>
                  <a:srgbClr val="1B13BD"/>
                </a:solidFill>
              </a:rPr>
              <a:t>Entrega de los directorios con los datos de contacto de todos los participantes de cada curso. </a:t>
            </a:r>
          </a:p>
          <a:p>
            <a:pPr marL="342900" lvl="0" indent="-342900"/>
            <a:endParaRPr lang="es-CL" sz="700" b="1" dirty="0" smtClean="0">
              <a:solidFill>
                <a:srgbClr val="1B13BD"/>
              </a:solidFill>
            </a:endParaRPr>
          </a:p>
          <a:p>
            <a:pPr marL="342900" lvl="0" indent="-342900"/>
            <a:r>
              <a:rPr lang="es-CL" b="1" dirty="0" smtClean="0">
                <a:solidFill>
                  <a:srgbClr val="1B13BD"/>
                </a:solidFill>
              </a:rPr>
              <a:t>b)  La creación de un foro virtual de correos como espacio de comunicación abierto, colectivo y simultáneo de todo Lima.</a:t>
            </a:r>
            <a:endParaRPr lang="es-CL" b="1" dirty="0">
              <a:solidFill>
                <a:srgbClr val="1B13BD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28595" y="4214818"/>
          <a:ext cx="8072494" cy="2103120"/>
        </p:xfrm>
        <a:graphic>
          <a:graphicData uri="http://schemas.openxmlformats.org/drawingml/2006/table">
            <a:tbl>
              <a:tblPr/>
              <a:tblGrid>
                <a:gridCol w="2017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Incremento de capital social horizontal, en redes de coordinación generadas por el curso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N° TOTAL ORGANIZACIONES PARTICIPANTES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 REDES PREVIAS AL CURSO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 REDES GENERADAS EN EL CURSO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INCREMENTO EN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CAPITAL SOCIAL VERTICAL 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34" y="1165854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rgbClr val="1B13BD"/>
                </a:solidFill>
              </a:rPr>
              <a:t>Incremento, producto del curso, en la capacidad colectiva de movilizar recursos y disponibilidad de redes de relaciones sociales, entre organizaciones de base y agentes del estado y la sociedad civil (BID, 2001; BM, 2001), en este caso del subsistema anticorrupción.</a:t>
            </a:r>
            <a:endParaRPr lang="es-CL" b="1" dirty="0">
              <a:solidFill>
                <a:srgbClr val="1B13BD"/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00033" y="2571744"/>
          <a:ext cx="8072494" cy="3645408"/>
        </p:xfrm>
        <a:graphic>
          <a:graphicData uri="http://schemas.openxmlformats.org/drawingml/2006/table">
            <a:tbl>
              <a:tblPr/>
              <a:tblGrid>
                <a:gridCol w="3714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Docentes y vinculación con subsistema anticorrupción que representan capital social vertical para las organizaciones participantes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ÁMBITO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NÚMERO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PORCENTAJE DEL TOTAL DE DOCENTES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 procuradores anticorrupción (uno del Ministerio público y otro del MINJUS)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Actual Coordinador Adjunto de la Comisión de Alto Nivel Anticorrupción (CAN)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Actual Fiscal Superior Coordinadora de las Fiscalías especializadas en delitos de corrupción de funcionarios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ACTIVIDAD EN EL AULA VIRTUAL 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1186182"/>
            <a:ext cx="82868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CL" sz="2000" b="1" dirty="0" smtClean="0">
                <a:solidFill>
                  <a:srgbClr val="1B13BD"/>
                </a:solidFill>
              </a:rPr>
              <a:t>La actividad en la plataforma aula virtual complementó los talleres presenciales.</a:t>
            </a:r>
          </a:p>
          <a:p>
            <a:endParaRPr lang="es-CL" sz="800" b="1" dirty="0" smtClean="0">
              <a:solidFill>
                <a:srgbClr val="1B13BD"/>
              </a:solidFill>
            </a:endParaRPr>
          </a:p>
          <a:p>
            <a:pPr>
              <a:buFontTx/>
              <a:buChar char="-"/>
            </a:pPr>
            <a:r>
              <a:rPr lang="es-CL" sz="2000" b="1" dirty="0" smtClean="0">
                <a:solidFill>
                  <a:srgbClr val="1B13BD"/>
                </a:solidFill>
              </a:rPr>
              <a:t>El primer curso en Lima Norte se vio afectado en este componente por problemas técnicos imprevistos e involuntarios, por lo que el registro de actividad es muy inferior a los cursos siguientes, aunque dentro de los mínimos esperados. </a:t>
            </a:r>
          </a:p>
          <a:p>
            <a:endParaRPr lang="es-CL" sz="800" b="1" dirty="0" smtClean="0">
              <a:solidFill>
                <a:srgbClr val="1B13BD"/>
              </a:solidFill>
            </a:endParaRPr>
          </a:p>
          <a:p>
            <a:pPr>
              <a:buFontTx/>
              <a:buChar char="-"/>
            </a:pPr>
            <a:r>
              <a:rPr lang="es-CL" sz="2000" b="1" dirty="0" smtClean="0">
                <a:solidFill>
                  <a:srgbClr val="1B13BD"/>
                </a:solidFill>
              </a:rPr>
              <a:t>Los cursos siguientes entregaron esos datos a buen tiempo y el registro de actividad superó largamente  los mínimos esperados.</a:t>
            </a:r>
          </a:p>
          <a:p>
            <a:endParaRPr lang="es-CL" sz="800" b="1" dirty="0" smtClean="0">
              <a:solidFill>
                <a:srgbClr val="1B13BD"/>
              </a:solidFill>
            </a:endParaRPr>
          </a:p>
          <a:p>
            <a:pPr>
              <a:buFontTx/>
              <a:buChar char="-"/>
            </a:pPr>
            <a:r>
              <a:rPr lang="es-CL" sz="2000" b="1" dirty="0" smtClean="0">
                <a:solidFill>
                  <a:srgbClr val="1B13BD"/>
                </a:solidFill>
              </a:rPr>
              <a:t>Hubo necesidad de subsidiar este componente en un número de 12 participantes a quienes se les creó un correo virtual y se les familiarizó con la plataforma, por parte del curso, para que accedieran al aula virtual.  </a:t>
            </a:r>
          </a:p>
          <a:p>
            <a:endParaRPr lang="es-CL" sz="800" b="1" dirty="0" smtClean="0">
              <a:solidFill>
                <a:srgbClr val="1B13BD"/>
              </a:solidFill>
            </a:endParaRPr>
          </a:p>
          <a:p>
            <a:r>
              <a:rPr lang="es-CL" sz="2000" b="1" dirty="0" smtClean="0">
                <a:solidFill>
                  <a:srgbClr val="1B13BD"/>
                </a:solidFill>
              </a:rPr>
              <a:t>- Hubo 32 personas que no contaban con los mínimos de alfabetización virtual y no pudieron acceder a la plataforma virtual ni siquiera con el subsidio del curso. A ellos se les entregó impresos los principales materiales del curso. </a:t>
            </a:r>
            <a:endParaRPr lang="es-CL" sz="2000" b="1" dirty="0">
              <a:solidFill>
                <a:srgbClr val="1B13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ACTIVIDAD EN EL AULA VIRTUAL </a:t>
            </a:r>
            <a:endParaRPr lang="es-CL" sz="3600" b="1" dirty="0">
              <a:solidFill>
                <a:schemeClr val="bg1"/>
              </a:solidFill>
            </a:endParaRPr>
          </a:p>
        </p:txBody>
      </p:sp>
      <p:pic>
        <p:nvPicPr>
          <p:cNvPr id="4" name="6 Imagen" descr="Imagen1.png"/>
          <p:cNvPicPr/>
          <p:nvPr/>
        </p:nvPicPr>
        <p:blipFill>
          <a:blip r:embed="rId2"/>
          <a:srcRect l="7640" t="11504" r="-170" b="10966"/>
          <a:stretch>
            <a:fillRect/>
          </a:stretch>
        </p:blipFill>
        <p:spPr>
          <a:xfrm>
            <a:off x="785786" y="1952624"/>
            <a:ext cx="7215237" cy="4333895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28216" y="1285860"/>
            <a:ext cx="6844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400" b="1" i="0" u="none" strike="noStrike" cap="none" normalizeH="0" baseline="0" dirty="0" smtClean="0">
                <a:ln>
                  <a:noFill/>
                </a:ln>
                <a:solidFill>
                  <a:srgbClr val="1B13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Acceso al aula virtual de participantes en porcentaje</a:t>
            </a:r>
            <a:endParaRPr kumimoji="0" lang="es-CL" sz="4000" b="0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ACTIVIDAD EN EL AULA VIRTUAL </a:t>
            </a:r>
            <a:endParaRPr lang="es-CL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8596" y="2020828"/>
          <a:ext cx="8215370" cy="3435096"/>
        </p:xfrm>
        <a:graphic>
          <a:graphicData uri="http://schemas.openxmlformats.org/drawingml/2006/table">
            <a:tbl>
              <a:tblPr/>
              <a:tblGrid>
                <a:gridCol w="2789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b="1" dirty="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Registro de actividad de participantes en plataforma aula virtual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CURSO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N° ACTIVIDADES EN AULA VIRTUAL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LIMA NORTE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b="1" dirty="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127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LIMA CENTRO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LIMA SUR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b="1" dirty="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CURSO EN LORETO 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4" name="CuadroTexto 8"/>
          <p:cNvSpPr txBox="1"/>
          <p:nvPr/>
        </p:nvSpPr>
        <p:spPr>
          <a:xfrm>
            <a:off x="571472" y="3137546"/>
            <a:ext cx="2903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1B13BD"/>
                </a:solidFill>
              </a:rPr>
              <a:t>12 </a:t>
            </a:r>
            <a:r>
              <a:rPr lang="es-PE" sz="2400" b="1" dirty="0">
                <a:solidFill>
                  <a:srgbClr val="1B13BD"/>
                </a:solidFill>
              </a:rPr>
              <a:t>y </a:t>
            </a:r>
            <a:r>
              <a:rPr lang="es-PE" sz="2400" b="1" dirty="0" smtClean="0">
                <a:solidFill>
                  <a:srgbClr val="1B13BD"/>
                </a:solidFill>
              </a:rPr>
              <a:t>13 </a:t>
            </a:r>
            <a:r>
              <a:rPr lang="es-PE" sz="2400" b="1" dirty="0">
                <a:solidFill>
                  <a:srgbClr val="1B13BD"/>
                </a:solidFill>
              </a:rPr>
              <a:t>de </a:t>
            </a:r>
            <a:r>
              <a:rPr lang="es-PE" sz="2400" b="1" dirty="0" smtClean="0">
                <a:solidFill>
                  <a:srgbClr val="1B13BD"/>
                </a:solidFill>
              </a:rPr>
              <a:t>setiembre en Iquitos</a:t>
            </a:r>
            <a:endParaRPr lang="es-PE" sz="2400" b="1" dirty="0">
              <a:solidFill>
                <a:srgbClr val="1B13BD"/>
              </a:solidFill>
            </a:endParaRP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 rotWithShape="1">
          <a:blip r:embed="rId2"/>
          <a:srcRect l="31924" t="9205" r="30465" b="5303"/>
          <a:stretch/>
        </p:blipFill>
        <p:spPr>
          <a:xfrm>
            <a:off x="4089017" y="1439397"/>
            <a:ext cx="3411941" cy="4847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CURSO EN LORETO </a:t>
            </a:r>
            <a:endParaRPr lang="es-CL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8595" y="1791666"/>
          <a:ext cx="814393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CAPACITADOS</a:t>
                      </a:r>
                      <a:r>
                        <a:rPr lang="es-CL" sz="2400" baseline="0" dirty="0" smtClean="0"/>
                        <a:t> LORETO</a:t>
                      </a:r>
                      <a:endParaRPr lang="es-C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solidFill>
                            <a:srgbClr val="1B13BD"/>
                          </a:solidFill>
                        </a:rPr>
                        <a:t>GRUPO</a:t>
                      </a:r>
                      <a:r>
                        <a:rPr lang="es-CL" sz="2400" b="1" baseline="0" dirty="0" smtClean="0">
                          <a:solidFill>
                            <a:srgbClr val="1B13BD"/>
                          </a:solidFill>
                        </a:rPr>
                        <a:t> META</a:t>
                      </a:r>
                      <a:endParaRPr lang="es-CL" sz="2400" b="1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solidFill>
                            <a:srgbClr val="1B13BD"/>
                          </a:solidFill>
                        </a:rPr>
                        <a:t>N°</a:t>
                      </a:r>
                      <a:r>
                        <a:rPr lang="es-CL" sz="2400" b="1" baseline="0" dirty="0" smtClean="0">
                          <a:solidFill>
                            <a:srgbClr val="1B13BD"/>
                          </a:solidFill>
                        </a:rPr>
                        <a:t> CAPACITADOS</a:t>
                      </a:r>
                      <a:endParaRPr lang="es-CL" sz="2400" b="1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LÍDERES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  37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ABOGADOS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    1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COMUNICADORES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    6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ESPACIO DE CONCERTACIÓN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  19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CATEDRÁTICOS DRECHO Y SOCIALES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  10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TOTAL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1B13BD"/>
                          </a:solidFill>
                        </a:rPr>
                        <a:t> </a:t>
                      </a:r>
                      <a:r>
                        <a:rPr lang="es-CL" sz="2400" baseline="0" dirty="0" smtClean="0">
                          <a:solidFill>
                            <a:srgbClr val="1B13BD"/>
                          </a:solidFill>
                        </a:rPr>
                        <a:t> 73</a:t>
                      </a:r>
                      <a:endParaRPr lang="es-CL" sz="2400" dirty="0">
                        <a:solidFill>
                          <a:srgbClr val="1B13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PROMOCIÓN </a:t>
            </a:r>
            <a:endParaRPr lang="es-CL" sz="3600" b="1" dirty="0">
              <a:solidFill>
                <a:schemeClr val="bg1"/>
              </a:solidFill>
            </a:endParaRPr>
          </a:p>
        </p:txBody>
      </p:sp>
      <p:grpSp>
        <p:nvGrpSpPr>
          <p:cNvPr id="2" name="15 Grupo"/>
          <p:cNvGrpSpPr/>
          <p:nvPr/>
        </p:nvGrpSpPr>
        <p:grpSpPr>
          <a:xfrm>
            <a:off x="785786" y="1285860"/>
            <a:ext cx="7572428" cy="4982148"/>
            <a:chOff x="2181252" y="252680"/>
            <a:chExt cx="9383485" cy="6443956"/>
          </a:xfrm>
        </p:grpSpPr>
        <p:pic>
          <p:nvPicPr>
            <p:cNvPr id="17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252" y="252680"/>
              <a:ext cx="4560207" cy="6443956"/>
            </a:xfrm>
            <a:prstGeom prst="rect">
              <a:avLst/>
            </a:prstGeom>
          </p:spPr>
        </p:pic>
        <p:pic>
          <p:nvPicPr>
            <p:cNvPr id="18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561" y="252680"/>
              <a:ext cx="4549176" cy="64439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CURSO EN LORETO 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7" name="CuadroTexto 8"/>
          <p:cNvSpPr txBox="1"/>
          <p:nvPr/>
        </p:nvSpPr>
        <p:spPr>
          <a:xfrm>
            <a:off x="-32" y="2928934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1B13BD"/>
                </a:solidFill>
              </a:rPr>
              <a:t>Actividad en </a:t>
            </a:r>
          </a:p>
          <a:p>
            <a:pPr algn="ctr"/>
            <a:r>
              <a:rPr lang="es-PE" sz="2400" b="1" dirty="0" smtClean="0">
                <a:solidFill>
                  <a:srgbClr val="1B13BD"/>
                </a:solidFill>
              </a:rPr>
              <a:t>Aula virtual:</a:t>
            </a:r>
          </a:p>
          <a:p>
            <a:pPr algn="ctr"/>
            <a:r>
              <a:rPr lang="es-PE" sz="2400" b="1" dirty="0" smtClean="0">
                <a:solidFill>
                  <a:srgbClr val="1B13BD"/>
                </a:solidFill>
              </a:rPr>
              <a:t>257 visitas</a:t>
            </a:r>
            <a:endParaRPr lang="es-PE" sz="2400" b="1" dirty="0">
              <a:solidFill>
                <a:srgbClr val="1B13BD"/>
              </a:solidFill>
            </a:endParaRP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2"/>
          <a:srcRect l="5692" t="10246" r="27385" b="15574"/>
          <a:stretch/>
        </p:blipFill>
        <p:spPr>
          <a:xfrm>
            <a:off x="2500298" y="1643050"/>
            <a:ext cx="6179203" cy="4260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CURSO EN LORETO </a:t>
            </a:r>
            <a:endParaRPr lang="es-CL" sz="3600" b="1" dirty="0">
              <a:solidFill>
                <a:schemeClr val="bg1"/>
              </a:solidFill>
            </a:endParaRPr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9" b="9651"/>
          <a:stretch/>
        </p:blipFill>
        <p:spPr>
          <a:xfrm>
            <a:off x="714348" y="1666617"/>
            <a:ext cx="7577417" cy="4282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CURSOS EN LIMA </a:t>
            </a:r>
            <a:endParaRPr lang="es-CL" sz="3600" b="1" dirty="0">
              <a:solidFill>
                <a:schemeClr val="bg1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500034" y="1285860"/>
            <a:ext cx="8072494" cy="4881386"/>
            <a:chOff x="1700464" y="1155029"/>
            <a:chExt cx="9811135" cy="5012217"/>
          </a:xfrm>
        </p:grpSpPr>
        <p:pic>
          <p:nvPicPr>
            <p:cNvPr id="10" name="Imagen 1"/>
            <p:cNvPicPr>
              <a:picLocks noChangeAspect="1"/>
            </p:cNvPicPr>
            <p:nvPr/>
          </p:nvPicPr>
          <p:blipFill rotWithShape="1">
            <a:blip r:embed="rId2"/>
            <a:srcRect l="16666" t="12807" r="49415" b="10842"/>
            <a:stretch/>
          </p:blipFill>
          <p:spPr>
            <a:xfrm rot="20769852">
              <a:off x="1700464" y="1478401"/>
              <a:ext cx="3261109" cy="4588043"/>
            </a:xfrm>
            <a:prstGeom prst="rect">
              <a:avLst/>
            </a:prstGeom>
          </p:spPr>
        </p:pic>
        <p:pic>
          <p:nvPicPr>
            <p:cNvPr id="11" name="Imagen 2"/>
            <p:cNvPicPr>
              <a:picLocks noChangeAspect="1"/>
            </p:cNvPicPr>
            <p:nvPr/>
          </p:nvPicPr>
          <p:blipFill rotWithShape="1">
            <a:blip r:embed="rId3"/>
            <a:srcRect l="16666" t="12994" r="49533" b="10843"/>
            <a:stretch/>
          </p:blipFill>
          <p:spPr>
            <a:xfrm>
              <a:off x="4831551" y="1155029"/>
              <a:ext cx="3189502" cy="4491790"/>
            </a:xfrm>
            <a:prstGeom prst="rect">
              <a:avLst/>
            </a:prstGeom>
          </p:spPr>
        </p:pic>
        <p:pic>
          <p:nvPicPr>
            <p:cNvPr id="12" name="Imagen 6"/>
            <p:cNvPicPr>
              <a:picLocks noChangeAspect="1"/>
            </p:cNvPicPr>
            <p:nvPr/>
          </p:nvPicPr>
          <p:blipFill rotWithShape="1">
            <a:blip r:embed="rId4"/>
            <a:srcRect l="16900" t="12994" r="49415" b="11403"/>
            <a:stretch/>
          </p:blipFill>
          <p:spPr>
            <a:xfrm rot="883483">
              <a:off x="8097197" y="1377600"/>
              <a:ext cx="3414402" cy="4789646"/>
            </a:xfrm>
            <a:prstGeom prst="rect">
              <a:avLst/>
            </a:prstGeom>
          </p:spPr>
        </p:pic>
        <p:sp>
          <p:nvSpPr>
            <p:cNvPr id="13" name="CuadroTexto 7"/>
            <p:cNvSpPr txBox="1"/>
            <p:nvPr/>
          </p:nvSpPr>
          <p:spPr>
            <a:xfrm>
              <a:off x="2049564" y="4632137"/>
              <a:ext cx="2903620" cy="72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000" b="1" dirty="0" smtClean="0">
                  <a:solidFill>
                    <a:srgbClr val="FFFF00"/>
                  </a:solidFill>
                </a:rPr>
                <a:t>28 de junio y 5 de julio en Comas</a:t>
              </a:r>
              <a:endParaRPr lang="es-PE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4852259" y="4352196"/>
              <a:ext cx="2903620" cy="72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000" b="1" dirty="0" smtClean="0">
                  <a:solidFill>
                    <a:srgbClr val="FFFF00"/>
                  </a:solidFill>
                </a:rPr>
                <a:t>12 </a:t>
              </a:r>
              <a:r>
                <a:rPr lang="es-PE" sz="2000" b="1" dirty="0">
                  <a:solidFill>
                    <a:srgbClr val="FFFF00"/>
                  </a:solidFill>
                </a:rPr>
                <a:t>y 19 de </a:t>
              </a:r>
              <a:r>
                <a:rPr lang="es-PE" sz="2000" b="1" dirty="0" smtClean="0">
                  <a:solidFill>
                    <a:srgbClr val="FFFF00"/>
                  </a:solidFill>
                </a:rPr>
                <a:t>julio en</a:t>
              </a:r>
            </a:p>
            <a:p>
              <a:pPr algn="ctr"/>
              <a:r>
                <a:rPr lang="es-PE" sz="2000" b="1" dirty="0" smtClean="0">
                  <a:solidFill>
                    <a:srgbClr val="FFFF00"/>
                  </a:solidFill>
                </a:rPr>
                <a:t> Pueblo Libre</a:t>
              </a:r>
              <a:endParaRPr lang="es-PE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CuadroTexto 9"/>
            <p:cNvSpPr txBox="1"/>
            <p:nvPr/>
          </p:nvSpPr>
          <p:spPr>
            <a:xfrm>
              <a:off x="8115504" y="4447471"/>
              <a:ext cx="2618557" cy="1042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000" b="1" dirty="0" smtClean="0">
                  <a:solidFill>
                    <a:srgbClr val="FFFF00"/>
                  </a:solidFill>
                </a:rPr>
                <a:t>2 </a:t>
              </a:r>
              <a:r>
                <a:rPr lang="es-PE" sz="2000" b="1" dirty="0">
                  <a:solidFill>
                    <a:srgbClr val="FFFF00"/>
                  </a:solidFill>
                </a:rPr>
                <a:t>y 9 de </a:t>
              </a:r>
              <a:r>
                <a:rPr lang="es-PE" sz="2000" b="1" dirty="0" smtClean="0">
                  <a:solidFill>
                    <a:srgbClr val="FFFF00"/>
                  </a:solidFill>
                </a:rPr>
                <a:t>agosto en </a:t>
              </a:r>
            </a:p>
            <a:p>
              <a:pPr algn="ctr"/>
              <a:r>
                <a:rPr lang="es-PE" sz="2000" b="1" dirty="0" smtClean="0">
                  <a:solidFill>
                    <a:srgbClr val="FFFF00"/>
                  </a:solidFill>
                </a:rPr>
                <a:t>San Juan de Miraflores</a:t>
              </a:r>
              <a:endParaRPr lang="es-PE" sz="20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PROGRAMA </a:t>
            </a:r>
            <a:endParaRPr lang="es-CL" sz="3600" b="1" dirty="0">
              <a:solidFill>
                <a:schemeClr val="bg1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 l="29099" t="20508" r="43997" b="57031"/>
          <a:stretch>
            <a:fillRect/>
          </a:stretch>
        </p:blipFill>
        <p:spPr bwMode="auto">
          <a:xfrm>
            <a:off x="214282" y="1071546"/>
            <a:ext cx="350046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9136" t="14844" r="39019" b="62695"/>
          <a:stretch>
            <a:fillRect/>
          </a:stretch>
        </p:blipFill>
        <p:spPr bwMode="auto">
          <a:xfrm>
            <a:off x="214282" y="2714620"/>
            <a:ext cx="350046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29136" t="49023" r="32430" b="21680"/>
          <a:stretch>
            <a:fillRect/>
          </a:stretch>
        </p:blipFill>
        <p:spPr bwMode="auto">
          <a:xfrm>
            <a:off x="142844" y="4429132"/>
            <a:ext cx="36433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 l="29136" t="22656" r="32430" b="52930"/>
          <a:stretch>
            <a:fillRect/>
          </a:stretch>
        </p:blipFill>
        <p:spPr bwMode="auto">
          <a:xfrm>
            <a:off x="4071934" y="1142984"/>
            <a:ext cx="450059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 l="29136" t="15820" r="33528" b="58789"/>
          <a:stretch>
            <a:fillRect/>
          </a:stretch>
        </p:blipFill>
        <p:spPr bwMode="auto">
          <a:xfrm>
            <a:off x="4143372" y="2714620"/>
            <a:ext cx="45005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 l="29136" t="25586" r="35176" b="52930"/>
          <a:stretch>
            <a:fillRect/>
          </a:stretch>
        </p:blipFill>
        <p:spPr bwMode="auto">
          <a:xfrm>
            <a:off x="4214810" y="4214818"/>
            <a:ext cx="44291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 l="29136" t="14844" r="37921" b="59765"/>
          <a:stretch>
            <a:fillRect/>
          </a:stretch>
        </p:blipFill>
        <p:spPr bwMode="auto">
          <a:xfrm>
            <a:off x="4214810" y="5500702"/>
            <a:ext cx="450059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RECURSOS PEDAGÓGICOS 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285860"/>
            <a:ext cx="7929618" cy="49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4000" u="sng" dirty="0" smtClean="0">
                <a:solidFill>
                  <a:srgbClr val="1B13B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s-CL" sz="4000" b="0" i="0" u="sng" strike="noStrike" cap="none" normalizeH="0" baseline="0" dirty="0" smtClean="0">
                <a:ln>
                  <a:noFill/>
                </a:ln>
                <a:solidFill>
                  <a:srgbClr val="1B13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NSUMOS PEDAGÓGICOS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400" b="0" i="0" u="sng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sz="4000" b="1" i="0" u="none" strike="noStrike" cap="none" normalizeH="0" baseline="0" dirty="0" smtClean="0">
                <a:ln>
                  <a:noFill/>
                </a:ln>
                <a:solidFill>
                  <a:srgbClr val="1B13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Docentes</a:t>
            </a:r>
            <a:endParaRPr kumimoji="0" lang="es-CL" sz="2400" b="1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sz="4000" b="1" i="0" u="none" strike="noStrike" cap="none" normalizeH="0" baseline="0" dirty="0" smtClean="0">
                <a:ln>
                  <a:noFill/>
                </a:ln>
                <a:solidFill>
                  <a:srgbClr val="1B13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Horas pedagógicas </a:t>
            </a:r>
            <a:endParaRPr kumimoji="0" lang="es-CL" sz="2400" b="1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CL" sz="4000" b="1" dirty="0" smtClean="0">
                <a:solidFill>
                  <a:srgbClr val="1B13B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s-CL" sz="4000" b="1" i="0" u="none" strike="noStrike" cap="none" normalizeH="0" baseline="0" dirty="0" smtClean="0">
                <a:ln>
                  <a:noFill/>
                </a:ln>
                <a:solidFill>
                  <a:srgbClr val="1B13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ateriales </a:t>
            </a:r>
            <a:endParaRPr kumimoji="0" lang="es-CL" sz="2400" b="1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200" b="0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200" b="0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4000" b="0" i="0" u="sng" strike="noStrike" cap="none" normalizeH="0" baseline="0" dirty="0" smtClean="0">
                <a:ln>
                  <a:noFill/>
                </a:ln>
                <a:solidFill>
                  <a:srgbClr val="1B13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SOPORTES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050" b="0" i="0" u="sng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sz="4000" b="1" i="0" u="none" strike="noStrike" cap="none" normalizeH="0" baseline="0" dirty="0" smtClean="0">
                <a:ln>
                  <a:noFill/>
                </a:ln>
                <a:solidFill>
                  <a:srgbClr val="1B13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Talleres presenciales</a:t>
            </a:r>
            <a:endParaRPr kumimoji="0" lang="es-CL" sz="2400" b="1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sz="4000" b="1" i="0" u="none" strike="noStrike" cap="none" normalizeH="0" baseline="0" dirty="0" smtClean="0">
                <a:ln>
                  <a:noFill/>
                </a:ln>
                <a:solidFill>
                  <a:srgbClr val="1B13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Plataforma aula virtual</a:t>
            </a:r>
            <a:endParaRPr kumimoji="0" lang="es-CL" sz="6000" b="1" i="0" u="none" strike="noStrike" cap="none" normalizeH="0" baseline="0" dirty="0" smtClean="0">
              <a:ln>
                <a:noFill/>
              </a:ln>
              <a:solidFill>
                <a:srgbClr val="1B13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DOCENTES </a:t>
            </a:r>
            <a:endParaRPr lang="es-CL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14348" y="1500174"/>
          <a:ext cx="7786743" cy="3925824"/>
        </p:xfrm>
        <a:graphic>
          <a:graphicData uri="http://schemas.openxmlformats.org/drawingml/2006/table">
            <a:tbl>
              <a:tblPr/>
              <a:tblGrid>
                <a:gridCol w="2595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5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b="1" dirty="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Docentes por ámbito de competencia profesional</a:t>
                      </a:r>
                      <a:endParaRPr lang="es-CL" sz="2800" dirty="0">
                        <a:solidFill>
                          <a:srgbClr val="1B13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ÁMBITO</a:t>
                      </a:r>
                      <a:endParaRPr lang="es-CL" sz="2800">
                        <a:solidFill>
                          <a:srgbClr val="1B13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NÚMERO</a:t>
                      </a:r>
                      <a:endParaRPr lang="es-CL" sz="2800">
                        <a:solidFill>
                          <a:srgbClr val="1B13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PORCENTAJE</a:t>
                      </a:r>
                      <a:endParaRPr lang="es-CL" sz="2800">
                        <a:solidFill>
                          <a:srgbClr val="1B13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Especialistas de la academia y la sociedad civil en sus temas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Abogados/as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800" dirty="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714348" y="5640189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rgbClr val="1B13BD"/>
                </a:solidFill>
              </a:rPr>
              <a:t>De ellos, el 40% (4) pertenecen directamente o están fuertemente vinculados al subsistema anticorrupción.</a:t>
            </a:r>
            <a:endParaRPr lang="es-CL" b="1" dirty="0">
              <a:solidFill>
                <a:srgbClr val="1B13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HORAS PEDAGÓGICAS </a:t>
            </a:r>
            <a:endParaRPr lang="es-CL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00031" y="1417328"/>
          <a:ext cx="8143934" cy="3297560"/>
        </p:xfrm>
        <a:graphic>
          <a:graphicData uri="http://schemas.openxmlformats.org/drawingml/2006/table">
            <a:tbl>
              <a:tblPr/>
              <a:tblGrid>
                <a:gridCol w="2035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75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HORAS PEDAGÓGICAS </a:t>
                      </a:r>
                      <a:endParaRPr lang="es-CL" sz="1800">
                        <a:solidFill>
                          <a:srgbClr val="1B13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MÓDULO</a:t>
                      </a:r>
                      <a:endParaRPr lang="es-CL" sz="1800">
                        <a:solidFill>
                          <a:srgbClr val="1B13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HORA PRESENCIAL</a:t>
                      </a:r>
                      <a:endParaRPr lang="es-CL" sz="1800">
                        <a:solidFill>
                          <a:srgbClr val="1B13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HORA VIRTUAL*</a:t>
                      </a:r>
                      <a:endParaRPr lang="es-CL" sz="1800">
                        <a:solidFill>
                          <a:srgbClr val="1B13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HORAS</a:t>
                      </a:r>
                      <a:endParaRPr lang="es-CL" sz="1800">
                        <a:solidFill>
                          <a:srgbClr val="1B13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horas curso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rgbClr val="1B13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500034" y="5014753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rgbClr val="1B13BD"/>
                </a:solidFill>
              </a:rPr>
              <a:t>* Horas pedagógicas virtuales está calculadas sobre la base del tiempo para: </a:t>
            </a:r>
          </a:p>
          <a:p>
            <a:r>
              <a:rPr lang="es-CL" b="1" dirty="0" smtClean="0">
                <a:solidFill>
                  <a:srgbClr val="1B13BD"/>
                </a:solidFill>
              </a:rPr>
              <a:t>a) Ingresar y realizar una presentación personal</a:t>
            </a:r>
          </a:p>
          <a:p>
            <a:r>
              <a:rPr lang="es-CL" b="1" dirty="0" smtClean="0">
                <a:solidFill>
                  <a:srgbClr val="1B13BD"/>
                </a:solidFill>
              </a:rPr>
              <a:t>b) Un ejercicio de aplicación que busca operativizar los conceptos aprendidos a un caso concreto de corrupción.</a:t>
            </a:r>
            <a:endParaRPr lang="es-CL" b="1" dirty="0">
              <a:solidFill>
                <a:srgbClr val="1B13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  <a:solidFill>
            <a:srgbClr val="1B13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 MATERIALES </a:t>
            </a:r>
            <a:endParaRPr lang="es-CL" sz="3600" b="1" dirty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/>
          <p:nvPr/>
        </p:nvPicPr>
        <p:blipFill rotWithShape="1">
          <a:blip r:embed="rId2"/>
          <a:srcRect l="5834" t="9778" r="8333" b="-528"/>
          <a:stretch/>
        </p:blipFill>
        <p:spPr>
          <a:xfrm>
            <a:off x="642910" y="1285860"/>
            <a:ext cx="7786742" cy="5072098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1071</Words>
  <Application>Microsoft Office PowerPoint</Application>
  <PresentationFormat>Presentación en pantalla (4:3)</PresentationFormat>
  <Paragraphs>223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Ricardo</dc:creator>
  <cp:lastModifiedBy>Ricardo Gimenez</cp:lastModifiedBy>
  <cp:revision>34</cp:revision>
  <dcterms:created xsi:type="dcterms:W3CDTF">2014-06-27T17:34:00Z</dcterms:created>
  <dcterms:modified xsi:type="dcterms:W3CDTF">2020-05-28T04:12:14Z</dcterms:modified>
</cp:coreProperties>
</file>