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1" r:id="rId6"/>
    <p:sldId id="262" r:id="rId7"/>
    <p:sldId id="263" r:id="rId8"/>
    <p:sldId id="259"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‹Nº›</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3/2/2020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3/2/2020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3/2/2020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3/2/2020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‹Nº›</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s-PE" dirty="0" smtClean="0"/>
              <a:t>Propuesta de lineamientos de </a:t>
            </a:r>
            <a:r>
              <a:rPr lang="es-PE" dirty="0" err="1" smtClean="0"/>
              <a:t>politica</a:t>
            </a:r>
            <a:endParaRPr lang="es-PE" dirty="0"/>
          </a:p>
        </p:txBody>
      </p:sp>
    </p:spTree>
    <p:extLst>
      <p:ext uri="{BB962C8B-B14F-4D97-AF65-F5344CB8AC3E}">
        <p14:creationId xmlns:p14="http://schemas.microsoft.com/office/powerpoint/2010/main" val="2813788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smtClean="0"/>
              <a:t>Lineamientos</a:t>
            </a:r>
            <a:endParaRPr lang="es-PE" dirty="0"/>
          </a:p>
        </p:txBody>
      </p:sp>
      <p:sp>
        <p:nvSpPr>
          <p:cNvPr id="3" name="Marcador de contenido 2"/>
          <p:cNvSpPr>
            <a:spLocks noGrp="1"/>
          </p:cNvSpPr>
          <p:nvPr>
            <p:ph idx="1"/>
          </p:nvPr>
        </p:nvSpPr>
        <p:spPr/>
        <p:txBody>
          <a:bodyPr>
            <a:normAutofit fontScale="85000" lnSpcReduction="20000"/>
          </a:bodyPr>
          <a:lstStyle/>
          <a:p>
            <a:pPr lvl="0"/>
            <a:r>
              <a:rPr lang="es-PE" dirty="0"/>
              <a:t>Que el Estado  en su conjunto determine y asuma los impactos de sus políticas, programas y planes en el agua, mediante implementación de la Evaluación Ambiental Estratégica. Como por ejemplo la generación de residuos sólidos por los programas sociales en las zonas rurales.</a:t>
            </a:r>
          </a:p>
          <a:p>
            <a:r>
              <a:rPr lang="es-PE" dirty="0"/>
              <a:t> </a:t>
            </a:r>
          </a:p>
          <a:p>
            <a:pPr lvl="0"/>
            <a:r>
              <a:rPr lang="es-PE" dirty="0"/>
              <a:t>Que existan planes de gestión de cuenca, </a:t>
            </a:r>
            <a:r>
              <a:rPr lang="es-PE" dirty="0" err="1"/>
              <a:t>subcuenca</a:t>
            </a:r>
            <a:r>
              <a:rPr lang="es-PE" dirty="0"/>
              <a:t> y microcuenca que establezcan medidas de protección de ríos que le den protagonismo a los gobiernos locales y regionales y a los usuarios del agua.</a:t>
            </a:r>
          </a:p>
          <a:p>
            <a:r>
              <a:rPr lang="es-PE" dirty="0"/>
              <a:t> </a:t>
            </a:r>
          </a:p>
          <a:p>
            <a:pPr lvl="0"/>
            <a:r>
              <a:rPr lang="es-PE" dirty="0"/>
              <a:t>Impulsar la modificación de la Ley de Recursos Hídricos  con el propósito de darle mayores funciones a los gobiernos locales y regionales en la gestión del agua, promoviendo una mayor participación de los diversos actores de la cuenca.</a:t>
            </a:r>
          </a:p>
          <a:p>
            <a:endParaRPr lang="es-PE" dirty="0"/>
          </a:p>
        </p:txBody>
      </p:sp>
    </p:spTree>
    <p:extLst>
      <p:ext uri="{BB962C8B-B14F-4D97-AF65-F5344CB8AC3E}">
        <p14:creationId xmlns:p14="http://schemas.microsoft.com/office/powerpoint/2010/main" val="2547978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smtClean="0"/>
              <a:t>Lineamientos</a:t>
            </a:r>
            <a:endParaRPr lang="es-PE" dirty="0"/>
          </a:p>
        </p:txBody>
      </p:sp>
      <p:sp>
        <p:nvSpPr>
          <p:cNvPr id="3" name="Marcador de contenido 2"/>
          <p:cNvSpPr>
            <a:spLocks noGrp="1"/>
          </p:cNvSpPr>
          <p:nvPr>
            <p:ph idx="1"/>
          </p:nvPr>
        </p:nvSpPr>
        <p:spPr/>
        <p:txBody>
          <a:bodyPr>
            <a:normAutofit fontScale="77500" lnSpcReduction="20000"/>
          </a:bodyPr>
          <a:lstStyle/>
          <a:p>
            <a:pPr lvl="0"/>
            <a:r>
              <a:rPr lang="es-PE" dirty="0"/>
              <a:t>Que el Estado asigne recursos importantes  y de manera sostenida para producir y gestionar información fiable  y estandarizada sobre cantidad, calidad y demanda de aguas superficiales y subterráneas.</a:t>
            </a:r>
          </a:p>
          <a:p>
            <a:r>
              <a:rPr lang="es-PE" dirty="0"/>
              <a:t> </a:t>
            </a:r>
          </a:p>
          <a:p>
            <a:pPr lvl="0"/>
            <a:r>
              <a:rPr lang="es-PE" dirty="0"/>
              <a:t>Que las tecnologías para el tratamiento de aguas residuales se revise y se actualicen periódicamente, a través de los instrumentos de gestión ambiental.</a:t>
            </a:r>
          </a:p>
          <a:p>
            <a:r>
              <a:rPr lang="es-PE" dirty="0"/>
              <a:t> </a:t>
            </a:r>
          </a:p>
          <a:p>
            <a:pPr lvl="0"/>
            <a:r>
              <a:rPr lang="es-PE" dirty="0"/>
              <a:t>Que se implemente un mayor control sobre vertimientos de aguas residuales con la participación de los gobiernos locales y la población. Mejorar el sistema de fiscalización y sanción.</a:t>
            </a:r>
          </a:p>
          <a:p>
            <a:r>
              <a:rPr lang="es-PE" dirty="0"/>
              <a:t> </a:t>
            </a:r>
          </a:p>
          <a:p>
            <a:pPr lvl="0"/>
            <a:r>
              <a:rPr lang="es-PE" dirty="0"/>
              <a:t>Promover la vigilancia ciudadana o comunitaria en el cuidado y la defensa de los ríos.</a:t>
            </a:r>
          </a:p>
        </p:txBody>
      </p:sp>
    </p:spTree>
    <p:extLst>
      <p:ext uri="{BB962C8B-B14F-4D97-AF65-F5344CB8AC3E}">
        <p14:creationId xmlns:p14="http://schemas.microsoft.com/office/powerpoint/2010/main" val="358900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smtClean="0"/>
              <a:t>Lineamientos</a:t>
            </a:r>
            <a:endParaRPr lang="es-PE" dirty="0"/>
          </a:p>
        </p:txBody>
      </p:sp>
      <p:sp>
        <p:nvSpPr>
          <p:cNvPr id="3" name="Marcador de contenido 2"/>
          <p:cNvSpPr>
            <a:spLocks noGrp="1"/>
          </p:cNvSpPr>
          <p:nvPr>
            <p:ph idx="1"/>
          </p:nvPr>
        </p:nvSpPr>
        <p:spPr/>
        <p:txBody>
          <a:bodyPr>
            <a:normAutofit fontScale="77500" lnSpcReduction="20000"/>
          </a:bodyPr>
          <a:lstStyle/>
          <a:p>
            <a:pPr lvl="0"/>
            <a:r>
              <a:rPr lang="es-PE" dirty="0"/>
              <a:t>Que la autoridad ambiental completen los LMP y los ECA para parámetros no regulados y se realice su actualización periódica. Además, que estos se elaboren teniendo en cuenta las características de los cuerpos de agua, poniendo énfasis en la protección del ambiente y la salud de las personas, devolviéndole al MINAM sus atributos para aprobarlos sin tener que contar con el respaldo de los ministerios cuya actividad es regulada.</a:t>
            </a:r>
          </a:p>
          <a:p>
            <a:r>
              <a:rPr lang="es-PE" dirty="0"/>
              <a:t> </a:t>
            </a:r>
          </a:p>
          <a:p>
            <a:pPr lvl="0"/>
            <a:r>
              <a:rPr lang="es-PE" dirty="0"/>
              <a:t>Que se avancen en la implementación de control  biológico. También sería  importante que se avance en el establecimiento e implementación  de metodologías para determinar los impactos sinérgicos y acumulativos con enfoque de cuenca.</a:t>
            </a:r>
          </a:p>
          <a:p>
            <a:r>
              <a:rPr lang="es-PE" dirty="0"/>
              <a:t> </a:t>
            </a:r>
          </a:p>
          <a:p>
            <a:pPr lvl="0"/>
            <a:r>
              <a:rPr lang="es-PE" dirty="0"/>
              <a:t>Que se determine los impactos de las actividades agropecuarias en las aguas subterráneas y  superficiales y se adopte las medidas de mitigación necesarias.</a:t>
            </a:r>
          </a:p>
          <a:p>
            <a:endParaRPr lang="es-PE" dirty="0"/>
          </a:p>
        </p:txBody>
      </p:sp>
    </p:spTree>
    <p:extLst>
      <p:ext uri="{BB962C8B-B14F-4D97-AF65-F5344CB8AC3E}">
        <p14:creationId xmlns:p14="http://schemas.microsoft.com/office/powerpoint/2010/main" val="21814474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smtClean="0"/>
              <a:t>Lineamientos </a:t>
            </a:r>
            <a:endParaRPr lang="es-PE" dirty="0"/>
          </a:p>
        </p:txBody>
      </p:sp>
      <p:sp>
        <p:nvSpPr>
          <p:cNvPr id="3" name="Marcador de contenido 2"/>
          <p:cNvSpPr>
            <a:spLocks noGrp="1"/>
          </p:cNvSpPr>
          <p:nvPr>
            <p:ph idx="1"/>
          </p:nvPr>
        </p:nvSpPr>
        <p:spPr/>
        <p:txBody>
          <a:bodyPr>
            <a:normAutofit lnSpcReduction="10000"/>
          </a:bodyPr>
          <a:lstStyle/>
          <a:p>
            <a:pPr lvl="0"/>
            <a:r>
              <a:rPr lang="es-PE" dirty="0"/>
              <a:t>Que la autoridad ambiental  prohíba la instalación de canchas de relaves en pendiente y cerca de cuerpos de agua.</a:t>
            </a:r>
          </a:p>
          <a:p>
            <a:r>
              <a:rPr lang="es-PE" dirty="0"/>
              <a:t> </a:t>
            </a:r>
          </a:p>
          <a:p>
            <a:pPr lvl="0"/>
            <a:r>
              <a:rPr lang="es-PE" dirty="0"/>
              <a:t>Que se actualice periódicamente la clasificación de la calidad del agua de los ríos y que se considere la existencia de comunidades rurales que consumen agua directamente de ellos, al margen de la clasificación otorgada.</a:t>
            </a:r>
          </a:p>
          <a:p>
            <a:r>
              <a:rPr lang="es-PE" dirty="0"/>
              <a:t> </a:t>
            </a:r>
          </a:p>
          <a:p>
            <a:pPr lvl="0"/>
            <a:r>
              <a:rPr lang="es-PE" dirty="0"/>
              <a:t>Que se regule y fiscalice la navegabilidad o </a:t>
            </a:r>
            <a:r>
              <a:rPr lang="es-PE" dirty="0" err="1"/>
              <a:t>transitabilidad</a:t>
            </a:r>
            <a:r>
              <a:rPr lang="es-PE" dirty="0"/>
              <a:t> de los ríos.</a:t>
            </a:r>
          </a:p>
        </p:txBody>
      </p:sp>
    </p:spTree>
    <p:extLst>
      <p:ext uri="{BB962C8B-B14F-4D97-AF65-F5344CB8AC3E}">
        <p14:creationId xmlns:p14="http://schemas.microsoft.com/office/powerpoint/2010/main" val="16409600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smtClean="0"/>
              <a:t>lineamientos</a:t>
            </a:r>
            <a:endParaRPr lang="es-PE" dirty="0"/>
          </a:p>
        </p:txBody>
      </p:sp>
      <p:sp>
        <p:nvSpPr>
          <p:cNvPr id="3" name="Marcador de contenido 2"/>
          <p:cNvSpPr>
            <a:spLocks noGrp="1"/>
          </p:cNvSpPr>
          <p:nvPr>
            <p:ph idx="1"/>
          </p:nvPr>
        </p:nvSpPr>
        <p:spPr/>
        <p:txBody>
          <a:bodyPr>
            <a:normAutofit/>
          </a:bodyPr>
          <a:lstStyle/>
          <a:p>
            <a:pPr lvl="0"/>
            <a:r>
              <a:rPr lang="es-PE" dirty="0"/>
              <a:t>Que las grandes obras de infraestructura </a:t>
            </a:r>
            <a:r>
              <a:rPr lang="es-PE" dirty="0" err="1"/>
              <a:t>hidraúlica</a:t>
            </a:r>
            <a:r>
              <a:rPr lang="es-PE" dirty="0"/>
              <a:t> de altos impactos ambientales se eviten o minimicen y sean remplazadas por otras alternativas más sostenibles y menos dañosas.  </a:t>
            </a:r>
          </a:p>
          <a:p>
            <a:pPr lvl="0"/>
            <a:r>
              <a:rPr lang="es-PE" dirty="0"/>
              <a:t>Que se evalúe el desmantelamiento de todas las represas que carezcan de una finalidad social y ecológica imperativa.</a:t>
            </a:r>
          </a:p>
          <a:p>
            <a:pPr lvl="0"/>
            <a:r>
              <a:rPr lang="es-PE" dirty="0"/>
              <a:t>Que se implemente la protección de cabeceras de cuencas y  el establecimiento y gestión de las fajas marginales.</a:t>
            </a:r>
          </a:p>
          <a:p>
            <a:pPr marL="0" indent="0">
              <a:buNone/>
            </a:pPr>
            <a:r>
              <a:rPr lang="es-PE" dirty="0"/>
              <a:t> </a:t>
            </a:r>
          </a:p>
          <a:p>
            <a:endParaRPr lang="es-PE" dirty="0"/>
          </a:p>
        </p:txBody>
      </p:sp>
    </p:spTree>
    <p:extLst>
      <p:ext uri="{BB962C8B-B14F-4D97-AF65-F5344CB8AC3E}">
        <p14:creationId xmlns:p14="http://schemas.microsoft.com/office/powerpoint/2010/main" val="2345151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smtClean="0"/>
              <a:t>diagnóstico</a:t>
            </a:r>
            <a:endParaRPr lang="es-PE" dirty="0"/>
          </a:p>
        </p:txBody>
      </p:sp>
      <p:sp>
        <p:nvSpPr>
          <p:cNvPr id="3" name="Marcador de contenido 2"/>
          <p:cNvSpPr>
            <a:spLocks noGrp="1"/>
          </p:cNvSpPr>
          <p:nvPr>
            <p:ph idx="1"/>
          </p:nvPr>
        </p:nvSpPr>
        <p:spPr/>
        <p:txBody>
          <a:bodyPr>
            <a:normAutofit fontScale="92500" lnSpcReduction="10000"/>
          </a:bodyPr>
          <a:lstStyle/>
          <a:p>
            <a:r>
              <a:rPr lang="es-PE" dirty="0" smtClean="0"/>
              <a:t>Relación rota</a:t>
            </a:r>
          </a:p>
          <a:p>
            <a:r>
              <a:rPr lang="es-PE" dirty="0" smtClean="0"/>
              <a:t>Contaminación</a:t>
            </a:r>
          </a:p>
          <a:p>
            <a:pPr>
              <a:buFontTx/>
              <a:buChar char="-"/>
            </a:pPr>
            <a:r>
              <a:rPr lang="es-PE" dirty="0" smtClean="0"/>
              <a:t>Aguas residuales domésticas deficientemente tratadas o sin tratamiento</a:t>
            </a:r>
          </a:p>
          <a:p>
            <a:pPr>
              <a:buFontTx/>
              <a:buChar char="-"/>
            </a:pPr>
            <a:r>
              <a:rPr lang="es-PE" dirty="0" smtClean="0"/>
              <a:t>Aguas residuales industriales deficientemente tratadas o sin tratamiento</a:t>
            </a:r>
          </a:p>
          <a:p>
            <a:pPr>
              <a:buFontTx/>
              <a:buChar char="-"/>
            </a:pPr>
            <a:r>
              <a:rPr lang="es-PE" dirty="0" smtClean="0"/>
              <a:t>Aguas residuales de la minería y de los hidrocarburos deficientemente tratadas o sin tratamiento</a:t>
            </a:r>
          </a:p>
          <a:p>
            <a:pPr>
              <a:buFontTx/>
              <a:buChar char="-"/>
            </a:pPr>
            <a:r>
              <a:rPr lang="es-PE" dirty="0" smtClean="0"/>
              <a:t>Aguas residuales de las actividades agropecuarias</a:t>
            </a:r>
          </a:p>
          <a:p>
            <a:pPr>
              <a:buFontTx/>
              <a:buChar char="-"/>
            </a:pPr>
            <a:r>
              <a:rPr lang="es-PE" dirty="0" smtClean="0"/>
              <a:t>Residuos sólidos y desmontes</a:t>
            </a:r>
          </a:p>
          <a:p>
            <a:pPr>
              <a:buFontTx/>
              <a:buChar char="-"/>
            </a:pPr>
            <a:endParaRPr lang="es-PE" dirty="0"/>
          </a:p>
        </p:txBody>
      </p:sp>
    </p:spTree>
    <p:extLst>
      <p:ext uri="{BB962C8B-B14F-4D97-AF65-F5344CB8AC3E}">
        <p14:creationId xmlns:p14="http://schemas.microsoft.com/office/powerpoint/2010/main" val="3235272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smtClean="0"/>
              <a:t>Diagnóstico</a:t>
            </a:r>
            <a:endParaRPr lang="es-PE" dirty="0"/>
          </a:p>
        </p:txBody>
      </p:sp>
      <p:sp>
        <p:nvSpPr>
          <p:cNvPr id="3" name="Marcador de contenido 2"/>
          <p:cNvSpPr>
            <a:spLocks noGrp="1"/>
          </p:cNvSpPr>
          <p:nvPr>
            <p:ph idx="1"/>
          </p:nvPr>
        </p:nvSpPr>
        <p:spPr/>
        <p:txBody>
          <a:bodyPr/>
          <a:lstStyle/>
          <a:p>
            <a:pPr marL="0" indent="0">
              <a:buNone/>
            </a:pPr>
            <a:r>
              <a:rPr lang="es-PE" dirty="0" smtClean="0"/>
              <a:t>- Contaminación del transporte fluvial</a:t>
            </a:r>
          </a:p>
          <a:p>
            <a:pPr marL="0" indent="0">
              <a:buNone/>
            </a:pPr>
            <a:r>
              <a:rPr lang="es-PE" dirty="0" smtClean="0"/>
              <a:t>- Deforestación</a:t>
            </a:r>
          </a:p>
          <a:p>
            <a:r>
              <a:rPr lang="es-PE" dirty="0" smtClean="0"/>
              <a:t>Pérdida o Disminución de caudal</a:t>
            </a:r>
          </a:p>
          <a:p>
            <a:pPr>
              <a:buFontTx/>
              <a:buChar char="-"/>
            </a:pPr>
            <a:r>
              <a:rPr lang="es-PE" dirty="0" smtClean="0"/>
              <a:t>Por presas o infraestructura hidráulica</a:t>
            </a:r>
          </a:p>
          <a:p>
            <a:pPr>
              <a:buFontTx/>
              <a:buChar char="-"/>
            </a:pPr>
            <a:r>
              <a:rPr lang="es-PE" dirty="0" smtClean="0"/>
              <a:t>Por afectación de cabeceras de cuenca y otros ecosistemas.</a:t>
            </a:r>
            <a:endParaRPr lang="es-PE" dirty="0"/>
          </a:p>
          <a:p>
            <a:endParaRPr lang="es-PE" dirty="0"/>
          </a:p>
        </p:txBody>
      </p:sp>
    </p:spTree>
    <p:extLst>
      <p:ext uri="{BB962C8B-B14F-4D97-AF65-F5344CB8AC3E}">
        <p14:creationId xmlns:p14="http://schemas.microsoft.com/office/powerpoint/2010/main" val="2125642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smtClean="0"/>
              <a:t>Conclusiones</a:t>
            </a:r>
            <a:endParaRPr lang="es-PE" dirty="0"/>
          </a:p>
        </p:txBody>
      </p:sp>
      <p:sp>
        <p:nvSpPr>
          <p:cNvPr id="3" name="Marcador de contenido 2"/>
          <p:cNvSpPr>
            <a:spLocks noGrp="1"/>
          </p:cNvSpPr>
          <p:nvPr>
            <p:ph idx="1"/>
          </p:nvPr>
        </p:nvSpPr>
        <p:spPr/>
        <p:txBody>
          <a:bodyPr>
            <a:normAutofit/>
          </a:bodyPr>
          <a:lstStyle/>
          <a:p>
            <a:pPr marL="0" indent="0">
              <a:buNone/>
            </a:pPr>
            <a:r>
              <a:rPr lang="es-PE" b="1" dirty="0"/>
              <a:t> </a:t>
            </a:r>
            <a:endParaRPr lang="es-PE" dirty="0"/>
          </a:p>
          <a:p>
            <a:r>
              <a:rPr lang="es-PE" dirty="0" smtClean="0"/>
              <a:t>Enfoque productivista del Estado en la gestión del agua. Frente </a:t>
            </a:r>
            <a:r>
              <a:rPr lang="es-PE" dirty="0"/>
              <a:t>a ello, </a:t>
            </a:r>
            <a:r>
              <a:rPr lang="es-PE" dirty="0" smtClean="0"/>
              <a:t>se pone en </a:t>
            </a:r>
            <a:r>
              <a:rPr lang="es-PE" dirty="0"/>
              <a:t>segundo plano </a:t>
            </a:r>
            <a:r>
              <a:rPr lang="es-PE" dirty="0" smtClean="0"/>
              <a:t>la </a:t>
            </a:r>
            <a:r>
              <a:rPr lang="es-PE" dirty="0"/>
              <a:t>política el cuidado, el uso eficiente y racional del agua y su conservación.</a:t>
            </a:r>
          </a:p>
          <a:p>
            <a:pPr lvl="0"/>
            <a:r>
              <a:rPr lang="es-PE" dirty="0"/>
              <a:t>Salir de un enfoque productivista exige que la autoridad del agua se ubique en un ministerio con otra visión. </a:t>
            </a:r>
            <a:endParaRPr lang="es-PE" dirty="0" smtClean="0"/>
          </a:p>
          <a:p>
            <a:r>
              <a:rPr lang="es-PE" dirty="0"/>
              <a:t>Las cosmovisiones que les reconocen calidad de sujeto a los ríos y a otros cuerpos de agua, han ido debilitándose con el tiempo. </a:t>
            </a:r>
          </a:p>
          <a:p>
            <a:pPr lvl="0"/>
            <a:endParaRPr lang="es-PE" dirty="0"/>
          </a:p>
          <a:p>
            <a:endParaRPr lang="es-PE" dirty="0"/>
          </a:p>
        </p:txBody>
      </p:sp>
    </p:spTree>
    <p:extLst>
      <p:ext uri="{BB962C8B-B14F-4D97-AF65-F5344CB8AC3E}">
        <p14:creationId xmlns:p14="http://schemas.microsoft.com/office/powerpoint/2010/main" val="3905515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smtClean="0"/>
              <a:t>Conclusiones</a:t>
            </a:r>
            <a:endParaRPr lang="es-PE" dirty="0"/>
          </a:p>
        </p:txBody>
      </p:sp>
      <p:sp>
        <p:nvSpPr>
          <p:cNvPr id="3" name="Marcador de contenido 2"/>
          <p:cNvSpPr>
            <a:spLocks noGrp="1"/>
          </p:cNvSpPr>
          <p:nvPr>
            <p:ph idx="1"/>
          </p:nvPr>
        </p:nvSpPr>
        <p:spPr/>
        <p:txBody>
          <a:bodyPr>
            <a:normAutofit fontScale="70000" lnSpcReduction="20000"/>
          </a:bodyPr>
          <a:lstStyle/>
          <a:p>
            <a:pPr lvl="0"/>
            <a:r>
              <a:rPr lang="es-PE" dirty="0"/>
              <a:t>La gestión integrada no es tal. Los enfoques sectoriales se mantienen y el EIA  es el principal instrumento para la gestión del agua en proyectos de inversión, dejando de lado el enfoque de cuenca. Además, los actores con mayor poder económico imponen sus intereses en la </a:t>
            </a:r>
            <a:r>
              <a:rPr lang="es-PE" dirty="0" smtClean="0"/>
              <a:t>gestión. </a:t>
            </a:r>
            <a:endParaRPr lang="es-PE" dirty="0"/>
          </a:p>
          <a:p>
            <a:r>
              <a:rPr lang="es-PE" dirty="0"/>
              <a:t> </a:t>
            </a:r>
          </a:p>
          <a:p>
            <a:pPr lvl="0"/>
            <a:r>
              <a:rPr lang="es-PE" dirty="0"/>
              <a:t>La gestión sigue centralizada, lo que hace que sea muy ineficiente: no se ha avanzado significativamente en el conocimiento de la cantidad, calidad y demanda de agua. No se ha implementado la conservación de cabeceras de cuenca importantes, se ha avanzado poco en el establecimiento y gestión de fajas marginales, tampoco hay avances </a:t>
            </a:r>
            <a:r>
              <a:rPr lang="es-PE" dirty="0" err="1"/>
              <a:t>signficativos</a:t>
            </a:r>
            <a:r>
              <a:rPr lang="es-PE" dirty="0"/>
              <a:t> en la determinación del caudal ecológico de las principales de fuentes de agua. Definitivamente, existe la necesidad de repensar la gestión.</a:t>
            </a:r>
          </a:p>
          <a:p>
            <a:r>
              <a:rPr lang="es-PE" dirty="0"/>
              <a:t> </a:t>
            </a:r>
          </a:p>
          <a:p>
            <a:pPr lvl="0"/>
            <a:r>
              <a:rPr lang="es-ES" dirty="0"/>
              <a:t>El Sistema de Evaluación de Estudios de Impacto Ambiental para proyectos de represamiento considera la cuenca como área de amortiguamiento y no como zona de impacto. La desconexión entre la Ley de Recursos Hídricos y la Ley de Evaluación de Impacto Ambiental se evidencia en el hecho de que para esta última la cuenca no es la unidad de análisis. </a:t>
            </a:r>
            <a:endParaRPr lang="es-PE" dirty="0"/>
          </a:p>
          <a:p>
            <a:endParaRPr lang="es-PE" dirty="0"/>
          </a:p>
        </p:txBody>
      </p:sp>
    </p:spTree>
    <p:extLst>
      <p:ext uri="{BB962C8B-B14F-4D97-AF65-F5344CB8AC3E}">
        <p14:creationId xmlns:p14="http://schemas.microsoft.com/office/powerpoint/2010/main" val="2795063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smtClean="0"/>
              <a:t>Conclusiones</a:t>
            </a:r>
            <a:endParaRPr lang="es-PE" dirty="0"/>
          </a:p>
        </p:txBody>
      </p:sp>
      <p:sp>
        <p:nvSpPr>
          <p:cNvPr id="3" name="Marcador de contenido 2"/>
          <p:cNvSpPr>
            <a:spLocks noGrp="1"/>
          </p:cNvSpPr>
          <p:nvPr>
            <p:ph idx="1"/>
          </p:nvPr>
        </p:nvSpPr>
        <p:spPr/>
        <p:txBody>
          <a:bodyPr>
            <a:normAutofit fontScale="92500" lnSpcReduction="10000"/>
          </a:bodyPr>
          <a:lstStyle/>
          <a:p>
            <a:r>
              <a:rPr lang="es-ES" dirty="0"/>
              <a:t>Existe una desarticulación institucional en la construcción de represas, hidroeléctrica e </a:t>
            </a:r>
            <a:r>
              <a:rPr lang="es-ES" dirty="0" err="1"/>
              <a:t>hidrovías</a:t>
            </a:r>
            <a:r>
              <a:rPr lang="es-ES" dirty="0"/>
              <a:t> ya que son analizadas por el ministerio sectorial que las promueve. No existe una institución supranacional que planifique los objetivos y uso estratégico de los recursos naturales y articule los diferentes sectores</a:t>
            </a:r>
            <a:r>
              <a:rPr lang="es-ES" dirty="0" smtClean="0"/>
              <a:t>.</a:t>
            </a:r>
          </a:p>
          <a:p>
            <a:pPr lvl="0"/>
            <a:r>
              <a:rPr lang="es-PE" dirty="0"/>
              <a:t>En cuanto a los vertimientos de aguas residuales y desechos, buena parte son informales. A ello se suma, la necesidad de revisar las formas de tratamiento de las aguas residuales para optar por las tecnologías más adecuadas y mejorar los niveles de control de los vertimientos.</a:t>
            </a:r>
          </a:p>
          <a:p>
            <a:r>
              <a:rPr lang="es-PE" dirty="0"/>
              <a:t> </a:t>
            </a:r>
          </a:p>
          <a:p>
            <a:pPr lvl="0"/>
            <a:r>
              <a:rPr lang="es-PE" dirty="0"/>
              <a:t>En la agricultura no se controlan las aguas utilizadas que</a:t>
            </a:r>
            <a:r>
              <a:rPr lang="es-ES" dirty="0"/>
              <a:t> fluyen superficialmente o se infiltran. </a:t>
            </a:r>
            <a:endParaRPr lang="es-PE" dirty="0"/>
          </a:p>
          <a:p>
            <a:endParaRPr lang="es-PE" dirty="0"/>
          </a:p>
        </p:txBody>
      </p:sp>
    </p:spTree>
    <p:extLst>
      <p:ext uri="{BB962C8B-B14F-4D97-AF65-F5344CB8AC3E}">
        <p14:creationId xmlns:p14="http://schemas.microsoft.com/office/powerpoint/2010/main" val="1999475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smtClean="0"/>
              <a:t>Conclusiones</a:t>
            </a:r>
            <a:endParaRPr lang="es-PE" dirty="0"/>
          </a:p>
        </p:txBody>
      </p:sp>
      <p:sp>
        <p:nvSpPr>
          <p:cNvPr id="3" name="Marcador de contenido 2"/>
          <p:cNvSpPr>
            <a:spLocks noGrp="1"/>
          </p:cNvSpPr>
          <p:nvPr>
            <p:ph idx="1"/>
          </p:nvPr>
        </p:nvSpPr>
        <p:spPr/>
        <p:txBody>
          <a:bodyPr>
            <a:normAutofit fontScale="85000" lnSpcReduction="10000"/>
          </a:bodyPr>
          <a:lstStyle/>
          <a:p>
            <a:pPr lvl="0"/>
            <a:r>
              <a:rPr lang="es-PE" dirty="0"/>
              <a:t>Tampoco es visibilizado ni regulado los impactos del transporte fluvial en los ríos transitables de la </a:t>
            </a:r>
            <a:r>
              <a:rPr lang="es-PE" dirty="0" err="1"/>
              <a:t>amazonía</a:t>
            </a:r>
            <a:r>
              <a:rPr lang="es-PE" dirty="0"/>
              <a:t>.</a:t>
            </a:r>
          </a:p>
          <a:p>
            <a:r>
              <a:rPr lang="es-PE" dirty="0"/>
              <a:t> </a:t>
            </a:r>
          </a:p>
          <a:p>
            <a:pPr lvl="0"/>
            <a:r>
              <a:rPr lang="es-PE" dirty="0"/>
              <a:t>Se requiere que los LMP y ECA de los más importantes parámetros estén regulados y se estimen teniendo en cuenta los cuerpos de agua.  Así también, es importante que se estimen los impactos acumulativos y sinérgicos de los vertimientos con una mirada de cuenca.</a:t>
            </a:r>
          </a:p>
          <a:p>
            <a:r>
              <a:rPr lang="es-PE" dirty="0"/>
              <a:t> </a:t>
            </a:r>
          </a:p>
          <a:p>
            <a:pPr lvl="0"/>
            <a:r>
              <a:rPr lang="es-PE" dirty="0"/>
              <a:t>Es necesario también que el Estado evalúe sus políticas, programas y planes determinando el impacto en las aguas,  principalmente en los ríos a fin de que se haga responsable de sus propios impactos. </a:t>
            </a:r>
          </a:p>
          <a:p>
            <a:endParaRPr lang="es-PE" dirty="0"/>
          </a:p>
        </p:txBody>
      </p:sp>
    </p:spTree>
    <p:extLst>
      <p:ext uri="{BB962C8B-B14F-4D97-AF65-F5344CB8AC3E}">
        <p14:creationId xmlns:p14="http://schemas.microsoft.com/office/powerpoint/2010/main" val="39192039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smtClean="0"/>
              <a:t>Propuesta: Objetivo</a:t>
            </a:r>
            <a:endParaRPr lang="es-PE" dirty="0"/>
          </a:p>
        </p:txBody>
      </p:sp>
      <p:sp>
        <p:nvSpPr>
          <p:cNvPr id="3" name="Marcador de contenido 2"/>
          <p:cNvSpPr>
            <a:spLocks noGrp="1"/>
          </p:cNvSpPr>
          <p:nvPr>
            <p:ph idx="1"/>
          </p:nvPr>
        </p:nvSpPr>
        <p:spPr/>
        <p:txBody>
          <a:bodyPr/>
          <a:lstStyle/>
          <a:p>
            <a:r>
              <a:rPr lang="es-PE" dirty="0"/>
              <a:t>Q</a:t>
            </a:r>
            <a:r>
              <a:rPr lang="es-PE" dirty="0" smtClean="0"/>
              <a:t>ue </a:t>
            </a:r>
            <a:r>
              <a:rPr lang="es-PE" dirty="0"/>
              <a:t>las poblaciones que habitan las cuencas restablezcan o fortalezcan su relación con el río o la fuente de agua que las abastece. Ello implica, que conozcan y exista información sobre su problemática y participen </a:t>
            </a:r>
            <a:r>
              <a:rPr lang="es-PE" dirty="0" smtClean="0"/>
              <a:t>en </a:t>
            </a:r>
            <a:r>
              <a:rPr lang="es-PE" dirty="0"/>
              <a:t>su solución, contando con una </a:t>
            </a:r>
            <a:r>
              <a:rPr lang="es-PE" dirty="0" smtClean="0"/>
              <a:t>institucionalidad del agua </a:t>
            </a:r>
            <a:r>
              <a:rPr lang="es-PE" dirty="0"/>
              <a:t>descentralizada que responde a la crisis ambiental y climática.</a:t>
            </a:r>
          </a:p>
        </p:txBody>
      </p:sp>
    </p:spTree>
    <p:extLst>
      <p:ext uri="{BB962C8B-B14F-4D97-AF65-F5344CB8AC3E}">
        <p14:creationId xmlns:p14="http://schemas.microsoft.com/office/powerpoint/2010/main" val="1249312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smtClean="0"/>
              <a:t>Lineamientos</a:t>
            </a:r>
            <a:endParaRPr lang="es-PE" dirty="0"/>
          </a:p>
        </p:txBody>
      </p:sp>
      <p:sp>
        <p:nvSpPr>
          <p:cNvPr id="3" name="Marcador de contenido 2"/>
          <p:cNvSpPr>
            <a:spLocks noGrp="1"/>
          </p:cNvSpPr>
          <p:nvPr>
            <p:ph idx="1"/>
          </p:nvPr>
        </p:nvSpPr>
        <p:spPr/>
        <p:txBody>
          <a:bodyPr>
            <a:normAutofit fontScale="62500" lnSpcReduction="20000"/>
          </a:bodyPr>
          <a:lstStyle/>
          <a:p>
            <a:pPr lvl="0"/>
            <a:r>
              <a:rPr lang="es-PE" dirty="0"/>
              <a:t>Que el Poder Ejecutivo reubique a la ANA en el Ministerio del Ambiente con el propósito salir de un enfoque productivista y sectorial.  </a:t>
            </a:r>
          </a:p>
          <a:p>
            <a:r>
              <a:rPr lang="es-PE" dirty="0"/>
              <a:t> </a:t>
            </a:r>
          </a:p>
          <a:p>
            <a:pPr lvl="0"/>
            <a:r>
              <a:rPr lang="es-PE" dirty="0"/>
              <a:t>Que la existencia de ríos sanos y vivos sea prioridad para la gestión de los recursos hídricos, teniendo como principal desafío su recuperación o restauración.</a:t>
            </a:r>
          </a:p>
          <a:p>
            <a:r>
              <a:rPr lang="es-PE" dirty="0"/>
              <a:t> </a:t>
            </a:r>
          </a:p>
          <a:p>
            <a:pPr lvl="0"/>
            <a:r>
              <a:rPr lang="es-PE" dirty="0"/>
              <a:t>A través de la educación ambiental, impulsar la revalorización de los ríos como generadores  de vida y fomentar una ciudadanía ambiental que </a:t>
            </a:r>
            <a:r>
              <a:rPr lang="es-PE" dirty="0" err="1"/>
              <a:t>avogue</a:t>
            </a:r>
            <a:r>
              <a:rPr lang="es-PE" dirty="0"/>
              <a:t> por su cuidado, protección y recuperación, rescatando las </a:t>
            </a:r>
            <a:r>
              <a:rPr lang="es-PE" dirty="0" err="1"/>
              <a:t>consmovisiones</a:t>
            </a:r>
            <a:r>
              <a:rPr lang="es-PE" dirty="0"/>
              <a:t> andina y amazónica.</a:t>
            </a:r>
          </a:p>
          <a:p>
            <a:r>
              <a:rPr lang="es-PE" dirty="0"/>
              <a:t> </a:t>
            </a:r>
          </a:p>
          <a:p>
            <a:pPr lvl="0"/>
            <a:r>
              <a:rPr lang="es-ES" dirty="0"/>
              <a:t>Alinear el enfoque de Gestión Integrada de Recursos Hídricos de la Ley de Recursos Hídricos con la normativa  sobre de impacto ambiental y fiscalización. Ello implica que las evaluaciones ambientales y la fiscalización consideren a la cuenca como unidad territorial de análisis</a:t>
            </a:r>
            <a:r>
              <a:rPr lang="es-PE" dirty="0"/>
              <a:t>.</a:t>
            </a:r>
          </a:p>
          <a:p>
            <a:r>
              <a:rPr lang="es-PE" dirty="0"/>
              <a:t> </a:t>
            </a:r>
          </a:p>
        </p:txBody>
      </p:sp>
    </p:spTree>
    <p:extLst>
      <p:ext uri="{BB962C8B-B14F-4D97-AF65-F5344CB8AC3E}">
        <p14:creationId xmlns:p14="http://schemas.microsoft.com/office/powerpoint/2010/main" val="2691058534"/>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Galería</Template>
  <TotalTime>26</TotalTime>
  <Words>536</Words>
  <Application>Microsoft Office PowerPoint</Application>
  <PresentationFormat>Panorámica</PresentationFormat>
  <Paragraphs>79</Paragraphs>
  <Slides>14</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14</vt:i4>
      </vt:variant>
    </vt:vector>
  </HeadingPairs>
  <TitlesOfParts>
    <vt:vector size="17" baseType="lpstr">
      <vt:lpstr>Arial</vt:lpstr>
      <vt:lpstr>Gill Sans MT</vt:lpstr>
      <vt:lpstr>Gallery</vt:lpstr>
      <vt:lpstr>Propuesta de lineamientos de politica</vt:lpstr>
      <vt:lpstr>diagnóstico</vt:lpstr>
      <vt:lpstr>Diagnóstico</vt:lpstr>
      <vt:lpstr>Conclusiones</vt:lpstr>
      <vt:lpstr>Conclusiones</vt:lpstr>
      <vt:lpstr>Conclusiones</vt:lpstr>
      <vt:lpstr>Conclusiones</vt:lpstr>
      <vt:lpstr>Propuesta: Objetivo</vt:lpstr>
      <vt:lpstr>Lineamientos</vt:lpstr>
      <vt:lpstr>Lineamientos</vt:lpstr>
      <vt:lpstr>Lineamientos</vt:lpstr>
      <vt:lpstr>Lineamientos</vt:lpstr>
      <vt:lpstr>Lineamientos </vt:lpstr>
      <vt:lpstr>lineamientos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Propuesta de lineamientos de politica</dc:title>
  <dc:creator>Microsoft</dc:creator>
  <cp:lastModifiedBy>Ricardo Gimenez</cp:lastModifiedBy>
  <cp:revision>5</cp:revision>
  <dcterms:created xsi:type="dcterms:W3CDTF">2020-02-28T14:18:41Z</dcterms:created>
  <dcterms:modified xsi:type="dcterms:W3CDTF">2020-03-02T16:36:10Z</dcterms:modified>
</cp:coreProperties>
</file>