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61" r:id="rId4"/>
    <p:sldId id="262" r:id="rId5"/>
    <p:sldId id="258" r:id="rId6"/>
    <p:sldId id="259" r:id="rId7"/>
    <p:sldId id="260" r:id="rId8"/>
    <p:sldId id="265" r:id="rId9"/>
    <p:sldId id="267" r:id="rId10"/>
    <p:sldId id="263" r:id="rId11"/>
    <p:sldId id="266" r:id="rId12"/>
    <p:sldId id="264" r:id="rId13"/>
    <p:sldId id="268" r:id="rId14"/>
  </p:sldIdLst>
  <p:sldSz cx="12192000" cy="6858000"/>
  <p:notesSz cx="6858000" cy="9313863"/>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showGuides="1">
      <p:cViewPr varScale="1">
        <p:scale>
          <a:sx n="88" d="100"/>
          <a:sy n="88" d="100"/>
        </p:scale>
        <p:origin x="57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806E9F-FA85-4DF2-AA93-140CB54AF1C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s-PE"/>
        </a:p>
      </dgm:t>
    </dgm:pt>
    <dgm:pt modelId="{21A7E36C-055D-4F46-9513-E5AC92CA69DA}">
      <dgm:prSet phldrT="[Texto]"/>
      <dgm:spPr>
        <a:solidFill>
          <a:schemeClr val="accent2">
            <a:lumMod val="40000"/>
            <a:lumOff val="60000"/>
          </a:schemeClr>
        </a:solidFill>
      </dgm:spPr>
      <dgm:t>
        <a:bodyPr/>
        <a:lstStyle/>
        <a:p>
          <a:r>
            <a:rPr lang="es-PE" b="1">
              <a:solidFill>
                <a:schemeClr val="accent4">
                  <a:lumMod val="50000"/>
                </a:schemeClr>
              </a:solidFill>
            </a:rPr>
            <a:t>TALLER DE CAPACITACIÓN PARA EL MAPEO  </a:t>
          </a:r>
        </a:p>
      </dgm:t>
    </dgm:pt>
    <dgm:pt modelId="{F4F63002-3196-4CE1-9D15-C047B3B1716F}" type="parTrans" cxnId="{DA4B4D68-4AE7-4AC0-A480-B5117C709C6C}">
      <dgm:prSet/>
      <dgm:spPr/>
      <dgm:t>
        <a:bodyPr/>
        <a:lstStyle/>
        <a:p>
          <a:endParaRPr lang="es-PE"/>
        </a:p>
      </dgm:t>
    </dgm:pt>
    <dgm:pt modelId="{B3C37FE1-4C87-4FE2-B13C-011BD2C70A4F}" type="sibTrans" cxnId="{DA4B4D68-4AE7-4AC0-A480-B5117C709C6C}">
      <dgm:prSet/>
      <dgm:spPr>
        <a:ln w="19050">
          <a:solidFill>
            <a:schemeClr val="accent6">
              <a:lumMod val="50000"/>
            </a:schemeClr>
          </a:solidFill>
        </a:ln>
      </dgm:spPr>
      <dgm:t>
        <a:bodyPr/>
        <a:lstStyle/>
        <a:p>
          <a:endParaRPr lang="es-PE">
            <a:solidFill>
              <a:schemeClr val="accent2">
                <a:lumMod val="40000"/>
                <a:lumOff val="60000"/>
              </a:schemeClr>
            </a:solidFill>
          </a:endParaRPr>
        </a:p>
      </dgm:t>
    </dgm:pt>
    <dgm:pt modelId="{161FBBAB-01CF-4847-AE62-EADF38C436A8}">
      <dgm:prSet phldrT="[Texto]"/>
      <dgm:spPr>
        <a:solidFill>
          <a:schemeClr val="accent2">
            <a:lumMod val="40000"/>
            <a:lumOff val="60000"/>
          </a:schemeClr>
        </a:solidFill>
      </dgm:spPr>
      <dgm:t>
        <a:bodyPr/>
        <a:lstStyle/>
        <a:p>
          <a:r>
            <a:rPr lang="es-PE" b="1">
              <a:solidFill>
                <a:schemeClr val="accent4">
                  <a:lumMod val="50000"/>
                </a:schemeClr>
              </a:solidFill>
            </a:rPr>
            <a:t>ORGANIZACIÓN DE LA SALIDA A CAMPO Y PRUEBA INSTRUMENTOS  </a:t>
          </a:r>
        </a:p>
      </dgm:t>
    </dgm:pt>
    <dgm:pt modelId="{9F8F8E27-18FC-4A02-BE66-1640416C4E33}" type="parTrans" cxnId="{1DF3CF6A-951F-4A6A-9C84-BD27C2B1E9DF}">
      <dgm:prSet/>
      <dgm:spPr/>
      <dgm:t>
        <a:bodyPr/>
        <a:lstStyle/>
        <a:p>
          <a:endParaRPr lang="es-PE"/>
        </a:p>
      </dgm:t>
    </dgm:pt>
    <dgm:pt modelId="{A88CAA5D-8A73-4930-8A93-402E72278B47}" type="sibTrans" cxnId="{1DF3CF6A-951F-4A6A-9C84-BD27C2B1E9DF}">
      <dgm:prSet/>
      <dgm:spPr>
        <a:ln w="19050"/>
      </dgm:spPr>
      <dgm:t>
        <a:bodyPr/>
        <a:lstStyle/>
        <a:p>
          <a:endParaRPr lang="es-PE">
            <a:ln>
              <a:solidFill>
                <a:schemeClr val="accent4">
                  <a:lumMod val="75000"/>
                </a:schemeClr>
              </a:solidFill>
            </a:ln>
          </a:endParaRPr>
        </a:p>
      </dgm:t>
    </dgm:pt>
    <dgm:pt modelId="{0D87651E-CE4C-4F81-A2F4-7209F0C135B4}">
      <dgm:prSet phldrT="[Texto]"/>
      <dgm:spPr>
        <a:solidFill>
          <a:schemeClr val="accent2">
            <a:lumMod val="40000"/>
            <a:lumOff val="60000"/>
          </a:schemeClr>
        </a:solidFill>
      </dgm:spPr>
      <dgm:t>
        <a:bodyPr/>
        <a:lstStyle/>
        <a:p>
          <a:r>
            <a:rPr lang="es-PE" b="1" dirty="0">
              <a:solidFill>
                <a:schemeClr val="accent4">
                  <a:lumMod val="50000"/>
                </a:schemeClr>
              </a:solidFill>
            </a:rPr>
            <a:t>SALIDA A </a:t>
          </a:r>
          <a:r>
            <a:rPr lang="es-PE" b="1" dirty="0" smtClean="0">
              <a:solidFill>
                <a:schemeClr val="accent4">
                  <a:lumMod val="50000"/>
                </a:schemeClr>
              </a:solidFill>
            </a:rPr>
            <a:t>CAMPO </a:t>
          </a:r>
          <a:r>
            <a:rPr lang="es-PE" b="1" dirty="0">
              <a:solidFill>
                <a:schemeClr val="accent4">
                  <a:lumMod val="50000"/>
                </a:schemeClr>
              </a:solidFill>
            </a:rPr>
            <a:t>Y RECOJO </a:t>
          </a:r>
          <a:r>
            <a:rPr lang="es-PE" b="1" dirty="0" smtClean="0">
              <a:solidFill>
                <a:schemeClr val="accent4">
                  <a:lumMod val="50000"/>
                </a:schemeClr>
              </a:solidFill>
            </a:rPr>
            <a:t>DE INFORMACIÓN </a:t>
          </a:r>
          <a:endParaRPr lang="es-PE" b="1" dirty="0">
            <a:solidFill>
              <a:schemeClr val="accent4">
                <a:lumMod val="50000"/>
              </a:schemeClr>
            </a:solidFill>
          </a:endParaRPr>
        </a:p>
      </dgm:t>
    </dgm:pt>
    <dgm:pt modelId="{3BE685E4-DE49-4DA1-AC45-833CF369BAFF}" type="parTrans" cxnId="{080E5F82-12BD-45EC-B24E-43517EDD1EF2}">
      <dgm:prSet/>
      <dgm:spPr/>
      <dgm:t>
        <a:bodyPr/>
        <a:lstStyle/>
        <a:p>
          <a:endParaRPr lang="es-PE"/>
        </a:p>
      </dgm:t>
    </dgm:pt>
    <dgm:pt modelId="{E0A05850-F976-4570-BFDE-2B6E4231CAA2}" type="sibTrans" cxnId="{080E5F82-12BD-45EC-B24E-43517EDD1EF2}">
      <dgm:prSet/>
      <dgm:spPr>
        <a:ln w="19050">
          <a:solidFill>
            <a:schemeClr val="accent6">
              <a:lumMod val="50000"/>
            </a:schemeClr>
          </a:solidFill>
        </a:ln>
      </dgm:spPr>
      <dgm:t>
        <a:bodyPr/>
        <a:lstStyle/>
        <a:p>
          <a:endParaRPr lang="es-PE">
            <a:solidFill>
              <a:sysClr val="windowText" lastClr="000000">
                <a:alpha val="99000"/>
              </a:sysClr>
            </a:solidFill>
          </a:endParaRPr>
        </a:p>
      </dgm:t>
    </dgm:pt>
    <dgm:pt modelId="{2FEC2479-8DC3-4B3D-8789-A43EB0A4AD4D}">
      <dgm:prSet phldrT="[Texto]"/>
      <dgm:spPr>
        <a:solidFill>
          <a:schemeClr val="accent2">
            <a:lumMod val="40000"/>
            <a:lumOff val="60000"/>
          </a:schemeClr>
        </a:solidFill>
      </dgm:spPr>
      <dgm:t>
        <a:bodyPr/>
        <a:lstStyle/>
        <a:p>
          <a:r>
            <a:rPr lang="es-PE" b="1">
              <a:solidFill>
                <a:schemeClr val="accent4">
                  <a:lumMod val="50000"/>
                </a:schemeClr>
              </a:solidFill>
            </a:rPr>
            <a:t>REUNIONES DE TRABAJO Y SOCIALIZACION DE LA INFORMACIÓN </a:t>
          </a:r>
        </a:p>
      </dgm:t>
    </dgm:pt>
    <dgm:pt modelId="{7EE6CD5A-59C9-410F-9A93-C8C2F71A403D}" type="parTrans" cxnId="{071ACE66-41E5-472B-92D3-41A61CD725DE}">
      <dgm:prSet/>
      <dgm:spPr/>
      <dgm:t>
        <a:bodyPr/>
        <a:lstStyle/>
        <a:p>
          <a:endParaRPr lang="es-PE"/>
        </a:p>
      </dgm:t>
    </dgm:pt>
    <dgm:pt modelId="{C282B737-29DE-4A80-866A-657A4DC82D41}" type="sibTrans" cxnId="{071ACE66-41E5-472B-92D3-41A61CD725DE}">
      <dgm:prSet/>
      <dgm:spPr>
        <a:ln w="19050">
          <a:solidFill>
            <a:schemeClr val="accent6">
              <a:lumMod val="50000"/>
            </a:schemeClr>
          </a:solidFill>
        </a:ln>
      </dgm:spPr>
      <dgm:t>
        <a:bodyPr/>
        <a:lstStyle/>
        <a:p>
          <a:endParaRPr lang="es-PE"/>
        </a:p>
      </dgm:t>
    </dgm:pt>
    <dgm:pt modelId="{F653FA99-81FB-41FC-ADFF-CAB5D5EECF6A}">
      <dgm:prSet phldrT="[Texto]"/>
      <dgm:spPr>
        <a:solidFill>
          <a:schemeClr val="accent2">
            <a:lumMod val="40000"/>
            <a:lumOff val="60000"/>
          </a:schemeClr>
        </a:solidFill>
      </dgm:spPr>
      <dgm:t>
        <a:bodyPr/>
        <a:lstStyle/>
        <a:p>
          <a:r>
            <a:rPr lang="es-PE" b="1">
              <a:solidFill>
                <a:schemeClr val="accent4">
                  <a:lumMod val="50000"/>
                </a:schemeClr>
              </a:solidFill>
            </a:rPr>
            <a:t>ELABORACIÓN DE CONCLUSIONES </a:t>
          </a:r>
        </a:p>
      </dgm:t>
    </dgm:pt>
    <dgm:pt modelId="{F0344CF4-1E4A-4365-A656-02430D1105F9}" type="parTrans" cxnId="{F012AD68-4467-4787-ADE8-0BDED549539B}">
      <dgm:prSet/>
      <dgm:spPr/>
      <dgm:t>
        <a:bodyPr/>
        <a:lstStyle/>
        <a:p>
          <a:endParaRPr lang="es-PE"/>
        </a:p>
      </dgm:t>
    </dgm:pt>
    <dgm:pt modelId="{F1E499F7-D89D-46F1-A46E-5C80C0E076AE}" type="sibTrans" cxnId="{F012AD68-4467-4787-ADE8-0BDED549539B}">
      <dgm:prSet/>
      <dgm:spPr>
        <a:ln w="19050">
          <a:solidFill>
            <a:schemeClr val="accent6">
              <a:lumMod val="50000"/>
            </a:schemeClr>
          </a:solidFill>
        </a:ln>
      </dgm:spPr>
      <dgm:t>
        <a:bodyPr/>
        <a:lstStyle/>
        <a:p>
          <a:endParaRPr lang="es-PE">
            <a:solidFill>
              <a:schemeClr val="accent6">
                <a:lumMod val="75000"/>
              </a:schemeClr>
            </a:solidFill>
          </a:endParaRPr>
        </a:p>
      </dgm:t>
    </dgm:pt>
    <dgm:pt modelId="{5AA5FE22-3F65-451F-91CE-C2882DC08AF4}" type="pres">
      <dgm:prSet presAssocID="{33806E9F-FA85-4DF2-AA93-140CB54AF1C7}" presName="cycle" presStyleCnt="0">
        <dgm:presLayoutVars>
          <dgm:dir/>
          <dgm:resizeHandles val="exact"/>
        </dgm:presLayoutVars>
      </dgm:prSet>
      <dgm:spPr/>
      <dgm:t>
        <a:bodyPr/>
        <a:lstStyle/>
        <a:p>
          <a:endParaRPr lang="es-PE"/>
        </a:p>
      </dgm:t>
    </dgm:pt>
    <dgm:pt modelId="{1EA1B884-F194-44C8-8AA3-B7081C6CC67E}" type="pres">
      <dgm:prSet presAssocID="{21A7E36C-055D-4F46-9513-E5AC92CA69DA}" presName="node" presStyleLbl="node1" presStyleIdx="0" presStyleCnt="5">
        <dgm:presLayoutVars>
          <dgm:bulletEnabled val="1"/>
        </dgm:presLayoutVars>
      </dgm:prSet>
      <dgm:spPr/>
      <dgm:t>
        <a:bodyPr/>
        <a:lstStyle/>
        <a:p>
          <a:endParaRPr lang="es-PE"/>
        </a:p>
      </dgm:t>
    </dgm:pt>
    <dgm:pt modelId="{F4438CE6-F0C2-409E-91C2-FB017F95687D}" type="pres">
      <dgm:prSet presAssocID="{21A7E36C-055D-4F46-9513-E5AC92CA69DA}" presName="spNode" presStyleCnt="0"/>
      <dgm:spPr/>
      <dgm:t>
        <a:bodyPr/>
        <a:lstStyle/>
        <a:p>
          <a:endParaRPr lang="es-PE"/>
        </a:p>
      </dgm:t>
    </dgm:pt>
    <dgm:pt modelId="{CFC7F4DD-A5EB-41F3-B4A3-8F0F79C40268}" type="pres">
      <dgm:prSet presAssocID="{B3C37FE1-4C87-4FE2-B13C-011BD2C70A4F}" presName="sibTrans" presStyleLbl="sibTrans1D1" presStyleIdx="0" presStyleCnt="5"/>
      <dgm:spPr/>
      <dgm:t>
        <a:bodyPr/>
        <a:lstStyle/>
        <a:p>
          <a:endParaRPr lang="es-PE"/>
        </a:p>
      </dgm:t>
    </dgm:pt>
    <dgm:pt modelId="{83C959DD-C27F-4A34-9FEC-FBFC496E85A6}" type="pres">
      <dgm:prSet presAssocID="{161FBBAB-01CF-4847-AE62-EADF38C436A8}" presName="node" presStyleLbl="node1" presStyleIdx="1" presStyleCnt="5" custScaleY="136762">
        <dgm:presLayoutVars>
          <dgm:bulletEnabled val="1"/>
        </dgm:presLayoutVars>
      </dgm:prSet>
      <dgm:spPr/>
      <dgm:t>
        <a:bodyPr/>
        <a:lstStyle/>
        <a:p>
          <a:endParaRPr lang="es-PE"/>
        </a:p>
      </dgm:t>
    </dgm:pt>
    <dgm:pt modelId="{4AA602EC-FB33-4DF4-B7A9-A3F2272F173E}" type="pres">
      <dgm:prSet presAssocID="{161FBBAB-01CF-4847-AE62-EADF38C436A8}" presName="spNode" presStyleCnt="0"/>
      <dgm:spPr/>
      <dgm:t>
        <a:bodyPr/>
        <a:lstStyle/>
        <a:p>
          <a:endParaRPr lang="es-PE"/>
        </a:p>
      </dgm:t>
    </dgm:pt>
    <dgm:pt modelId="{049C0FC0-FA4D-4466-8AC3-812394D34B52}" type="pres">
      <dgm:prSet presAssocID="{A88CAA5D-8A73-4930-8A93-402E72278B47}" presName="sibTrans" presStyleLbl="sibTrans1D1" presStyleIdx="1" presStyleCnt="5"/>
      <dgm:spPr/>
      <dgm:t>
        <a:bodyPr/>
        <a:lstStyle/>
        <a:p>
          <a:endParaRPr lang="es-PE"/>
        </a:p>
      </dgm:t>
    </dgm:pt>
    <dgm:pt modelId="{5124BC2B-EE6A-4891-A2F4-07C160B75D9F}" type="pres">
      <dgm:prSet presAssocID="{0D87651E-CE4C-4F81-A2F4-7209F0C135B4}" presName="node" presStyleLbl="node1" presStyleIdx="2" presStyleCnt="5" custScaleY="137510" custRadScaleRad="103815" custRadScaleInc="-11685">
        <dgm:presLayoutVars>
          <dgm:bulletEnabled val="1"/>
        </dgm:presLayoutVars>
      </dgm:prSet>
      <dgm:spPr/>
      <dgm:t>
        <a:bodyPr/>
        <a:lstStyle/>
        <a:p>
          <a:endParaRPr lang="es-PE"/>
        </a:p>
      </dgm:t>
    </dgm:pt>
    <dgm:pt modelId="{8DAAACF2-EF5B-4EC4-A261-C58D98430E59}" type="pres">
      <dgm:prSet presAssocID="{0D87651E-CE4C-4F81-A2F4-7209F0C135B4}" presName="spNode" presStyleCnt="0"/>
      <dgm:spPr/>
      <dgm:t>
        <a:bodyPr/>
        <a:lstStyle/>
        <a:p>
          <a:endParaRPr lang="es-PE"/>
        </a:p>
      </dgm:t>
    </dgm:pt>
    <dgm:pt modelId="{F539B1FD-AD60-464C-8DEF-B8535EE3D138}" type="pres">
      <dgm:prSet presAssocID="{E0A05850-F976-4570-BFDE-2B6E4231CAA2}" presName="sibTrans" presStyleLbl="sibTrans1D1" presStyleIdx="2" presStyleCnt="5"/>
      <dgm:spPr/>
      <dgm:t>
        <a:bodyPr/>
        <a:lstStyle/>
        <a:p>
          <a:endParaRPr lang="es-PE"/>
        </a:p>
      </dgm:t>
    </dgm:pt>
    <dgm:pt modelId="{913E3126-1624-4832-A885-C2C6B07F8AD0}" type="pres">
      <dgm:prSet presAssocID="{2FEC2479-8DC3-4B3D-8789-A43EB0A4AD4D}" presName="node" presStyleLbl="node1" presStyleIdx="3" presStyleCnt="5" custRadScaleRad="106943" custRadScaleInc="20182">
        <dgm:presLayoutVars>
          <dgm:bulletEnabled val="1"/>
        </dgm:presLayoutVars>
      </dgm:prSet>
      <dgm:spPr/>
      <dgm:t>
        <a:bodyPr/>
        <a:lstStyle/>
        <a:p>
          <a:endParaRPr lang="es-PE"/>
        </a:p>
      </dgm:t>
    </dgm:pt>
    <dgm:pt modelId="{9A79CBE2-6365-4C3D-B4D4-8D75A851626E}" type="pres">
      <dgm:prSet presAssocID="{2FEC2479-8DC3-4B3D-8789-A43EB0A4AD4D}" presName="spNode" presStyleCnt="0"/>
      <dgm:spPr/>
      <dgm:t>
        <a:bodyPr/>
        <a:lstStyle/>
        <a:p>
          <a:endParaRPr lang="es-PE"/>
        </a:p>
      </dgm:t>
    </dgm:pt>
    <dgm:pt modelId="{B469C6A9-C6A5-4C29-A565-5A706B5EF946}" type="pres">
      <dgm:prSet presAssocID="{C282B737-29DE-4A80-866A-657A4DC82D41}" presName="sibTrans" presStyleLbl="sibTrans1D1" presStyleIdx="3" presStyleCnt="5"/>
      <dgm:spPr/>
      <dgm:t>
        <a:bodyPr/>
        <a:lstStyle/>
        <a:p>
          <a:endParaRPr lang="es-PE"/>
        </a:p>
      </dgm:t>
    </dgm:pt>
    <dgm:pt modelId="{1AB82AEA-49AF-4FE0-BB53-3C0D41C81C57}" type="pres">
      <dgm:prSet presAssocID="{F653FA99-81FB-41FC-ADFF-CAB5D5EECF6A}" presName="node" presStyleLbl="node1" presStyleIdx="4" presStyleCnt="5">
        <dgm:presLayoutVars>
          <dgm:bulletEnabled val="1"/>
        </dgm:presLayoutVars>
      </dgm:prSet>
      <dgm:spPr/>
      <dgm:t>
        <a:bodyPr/>
        <a:lstStyle/>
        <a:p>
          <a:endParaRPr lang="es-PE"/>
        </a:p>
      </dgm:t>
    </dgm:pt>
    <dgm:pt modelId="{8918BCE3-72CF-470E-BDDD-38D0CF8B2653}" type="pres">
      <dgm:prSet presAssocID="{F653FA99-81FB-41FC-ADFF-CAB5D5EECF6A}" presName="spNode" presStyleCnt="0"/>
      <dgm:spPr/>
      <dgm:t>
        <a:bodyPr/>
        <a:lstStyle/>
        <a:p>
          <a:endParaRPr lang="es-PE"/>
        </a:p>
      </dgm:t>
    </dgm:pt>
    <dgm:pt modelId="{3A090115-C261-4F83-B254-8EDBB3271F13}" type="pres">
      <dgm:prSet presAssocID="{F1E499F7-D89D-46F1-A46E-5C80C0E076AE}" presName="sibTrans" presStyleLbl="sibTrans1D1" presStyleIdx="4" presStyleCnt="5"/>
      <dgm:spPr/>
      <dgm:t>
        <a:bodyPr/>
        <a:lstStyle/>
        <a:p>
          <a:endParaRPr lang="es-PE"/>
        </a:p>
      </dgm:t>
    </dgm:pt>
  </dgm:ptLst>
  <dgm:cxnLst>
    <dgm:cxn modelId="{1DF3CF6A-951F-4A6A-9C84-BD27C2B1E9DF}" srcId="{33806E9F-FA85-4DF2-AA93-140CB54AF1C7}" destId="{161FBBAB-01CF-4847-AE62-EADF38C436A8}" srcOrd="1" destOrd="0" parTransId="{9F8F8E27-18FC-4A02-BE66-1640416C4E33}" sibTransId="{A88CAA5D-8A73-4930-8A93-402E72278B47}"/>
    <dgm:cxn modelId="{F6DD6224-5876-4B77-9B67-74287345C157}" type="presOf" srcId="{161FBBAB-01CF-4847-AE62-EADF38C436A8}" destId="{83C959DD-C27F-4A34-9FEC-FBFC496E85A6}" srcOrd="0" destOrd="0" presId="urn:microsoft.com/office/officeart/2005/8/layout/cycle5"/>
    <dgm:cxn modelId="{6CE55149-E193-465D-9727-1F2D7489BFFD}" type="presOf" srcId="{0D87651E-CE4C-4F81-A2F4-7209F0C135B4}" destId="{5124BC2B-EE6A-4891-A2F4-07C160B75D9F}" srcOrd="0" destOrd="0" presId="urn:microsoft.com/office/officeart/2005/8/layout/cycle5"/>
    <dgm:cxn modelId="{DA4B4D68-4AE7-4AC0-A480-B5117C709C6C}" srcId="{33806E9F-FA85-4DF2-AA93-140CB54AF1C7}" destId="{21A7E36C-055D-4F46-9513-E5AC92CA69DA}" srcOrd="0" destOrd="0" parTransId="{F4F63002-3196-4CE1-9D15-C047B3B1716F}" sibTransId="{B3C37FE1-4C87-4FE2-B13C-011BD2C70A4F}"/>
    <dgm:cxn modelId="{763AFCF2-63D0-4BC9-B838-B6959EFF5B3C}" type="presOf" srcId="{F1E499F7-D89D-46F1-A46E-5C80C0E076AE}" destId="{3A090115-C261-4F83-B254-8EDBB3271F13}" srcOrd="0" destOrd="0" presId="urn:microsoft.com/office/officeart/2005/8/layout/cycle5"/>
    <dgm:cxn modelId="{BB800036-6791-425F-946A-DB8D4503DD0B}" type="presOf" srcId="{2FEC2479-8DC3-4B3D-8789-A43EB0A4AD4D}" destId="{913E3126-1624-4832-A885-C2C6B07F8AD0}" srcOrd="0" destOrd="0" presId="urn:microsoft.com/office/officeart/2005/8/layout/cycle5"/>
    <dgm:cxn modelId="{F012AD68-4467-4787-ADE8-0BDED549539B}" srcId="{33806E9F-FA85-4DF2-AA93-140CB54AF1C7}" destId="{F653FA99-81FB-41FC-ADFF-CAB5D5EECF6A}" srcOrd="4" destOrd="0" parTransId="{F0344CF4-1E4A-4365-A656-02430D1105F9}" sibTransId="{F1E499F7-D89D-46F1-A46E-5C80C0E076AE}"/>
    <dgm:cxn modelId="{080E5F82-12BD-45EC-B24E-43517EDD1EF2}" srcId="{33806E9F-FA85-4DF2-AA93-140CB54AF1C7}" destId="{0D87651E-CE4C-4F81-A2F4-7209F0C135B4}" srcOrd="2" destOrd="0" parTransId="{3BE685E4-DE49-4DA1-AC45-833CF369BAFF}" sibTransId="{E0A05850-F976-4570-BFDE-2B6E4231CAA2}"/>
    <dgm:cxn modelId="{32E3EA45-37FA-4E66-97C9-22970D7EA22D}" type="presOf" srcId="{A88CAA5D-8A73-4930-8A93-402E72278B47}" destId="{049C0FC0-FA4D-4466-8AC3-812394D34B52}" srcOrd="0" destOrd="0" presId="urn:microsoft.com/office/officeart/2005/8/layout/cycle5"/>
    <dgm:cxn modelId="{D9CE9E5C-48E4-49DB-B928-9ED44FF78336}" type="presOf" srcId="{33806E9F-FA85-4DF2-AA93-140CB54AF1C7}" destId="{5AA5FE22-3F65-451F-91CE-C2882DC08AF4}" srcOrd="0" destOrd="0" presId="urn:microsoft.com/office/officeart/2005/8/layout/cycle5"/>
    <dgm:cxn modelId="{2E692A10-B70B-4BF1-B940-57B610ACFC1E}" type="presOf" srcId="{C282B737-29DE-4A80-866A-657A4DC82D41}" destId="{B469C6A9-C6A5-4C29-A565-5A706B5EF946}" srcOrd="0" destOrd="0" presId="urn:microsoft.com/office/officeart/2005/8/layout/cycle5"/>
    <dgm:cxn modelId="{39A2EF0E-A764-4640-B855-372A9C1401D4}" type="presOf" srcId="{21A7E36C-055D-4F46-9513-E5AC92CA69DA}" destId="{1EA1B884-F194-44C8-8AA3-B7081C6CC67E}" srcOrd="0" destOrd="0" presId="urn:microsoft.com/office/officeart/2005/8/layout/cycle5"/>
    <dgm:cxn modelId="{82732124-55EA-46E8-ACE2-AD8C645AA4CB}" type="presOf" srcId="{B3C37FE1-4C87-4FE2-B13C-011BD2C70A4F}" destId="{CFC7F4DD-A5EB-41F3-B4A3-8F0F79C40268}" srcOrd="0" destOrd="0" presId="urn:microsoft.com/office/officeart/2005/8/layout/cycle5"/>
    <dgm:cxn modelId="{A653FAF4-BF99-43A7-B9C6-B32D7A999ED6}" type="presOf" srcId="{E0A05850-F976-4570-BFDE-2B6E4231CAA2}" destId="{F539B1FD-AD60-464C-8DEF-B8535EE3D138}" srcOrd="0" destOrd="0" presId="urn:microsoft.com/office/officeart/2005/8/layout/cycle5"/>
    <dgm:cxn modelId="{071ACE66-41E5-472B-92D3-41A61CD725DE}" srcId="{33806E9F-FA85-4DF2-AA93-140CB54AF1C7}" destId="{2FEC2479-8DC3-4B3D-8789-A43EB0A4AD4D}" srcOrd="3" destOrd="0" parTransId="{7EE6CD5A-59C9-410F-9A93-C8C2F71A403D}" sibTransId="{C282B737-29DE-4A80-866A-657A4DC82D41}"/>
    <dgm:cxn modelId="{600DF95E-9F0C-44EC-9824-95D4B2E7DF97}" type="presOf" srcId="{F653FA99-81FB-41FC-ADFF-CAB5D5EECF6A}" destId="{1AB82AEA-49AF-4FE0-BB53-3C0D41C81C57}" srcOrd="0" destOrd="0" presId="urn:microsoft.com/office/officeart/2005/8/layout/cycle5"/>
    <dgm:cxn modelId="{23E4978D-9F3B-4751-B496-2C5259BDFB04}" type="presParOf" srcId="{5AA5FE22-3F65-451F-91CE-C2882DC08AF4}" destId="{1EA1B884-F194-44C8-8AA3-B7081C6CC67E}" srcOrd="0" destOrd="0" presId="urn:microsoft.com/office/officeart/2005/8/layout/cycle5"/>
    <dgm:cxn modelId="{FAD0D910-0B35-427D-BDD4-9EF044BFE60E}" type="presParOf" srcId="{5AA5FE22-3F65-451F-91CE-C2882DC08AF4}" destId="{F4438CE6-F0C2-409E-91C2-FB017F95687D}" srcOrd="1" destOrd="0" presId="urn:microsoft.com/office/officeart/2005/8/layout/cycle5"/>
    <dgm:cxn modelId="{D81E11CE-DDD5-4EF7-92D3-B2E6DECACBAF}" type="presParOf" srcId="{5AA5FE22-3F65-451F-91CE-C2882DC08AF4}" destId="{CFC7F4DD-A5EB-41F3-B4A3-8F0F79C40268}" srcOrd="2" destOrd="0" presId="urn:microsoft.com/office/officeart/2005/8/layout/cycle5"/>
    <dgm:cxn modelId="{6DD74F2B-260C-4ABD-897B-A2BAF0AC24DA}" type="presParOf" srcId="{5AA5FE22-3F65-451F-91CE-C2882DC08AF4}" destId="{83C959DD-C27F-4A34-9FEC-FBFC496E85A6}" srcOrd="3" destOrd="0" presId="urn:microsoft.com/office/officeart/2005/8/layout/cycle5"/>
    <dgm:cxn modelId="{EFDB8E6F-ACBC-4E95-BD31-B63F683D1A9C}" type="presParOf" srcId="{5AA5FE22-3F65-451F-91CE-C2882DC08AF4}" destId="{4AA602EC-FB33-4DF4-B7A9-A3F2272F173E}" srcOrd="4" destOrd="0" presId="urn:microsoft.com/office/officeart/2005/8/layout/cycle5"/>
    <dgm:cxn modelId="{C85686E2-D5E5-40DB-81A8-BEBFA4DA71C6}" type="presParOf" srcId="{5AA5FE22-3F65-451F-91CE-C2882DC08AF4}" destId="{049C0FC0-FA4D-4466-8AC3-812394D34B52}" srcOrd="5" destOrd="0" presId="urn:microsoft.com/office/officeart/2005/8/layout/cycle5"/>
    <dgm:cxn modelId="{4574EC42-71E6-46B7-AFD7-893403BC2A12}" type="presParOf" srcId="{5AA5FE22-3F65-451F-91CE-C2882DC08AF4}" destId="{5124BC2B-EE6A-4891-A2F4-07C160B75D9F}" srcOrd="6" destOrd="0" presId="urn:microsoft.com/office/officeart/2005/8/layout/cycle5"/>
    <dgm:cxn modelId="{B6402D1F-0692-4727-AC0A-B5B8D33993BD}" type="presParOf" srcId="{5AA5FE22-3F65-451F-91CE-C2882DC08AF4}" destId="{8DAAACF2-EF5B-4EC4-A261-C58D98430E59}" srcOrd="7" destOrd="0" presId="urn:microsoft.com/office/officeart/2005/8/layout/cycle5"/>
    <dgm:cxn modelId="{AEE1F14B-76E1-46FE-8CB6-F35C98764296}" type="presParOf" srcId="{5AA5FE22-3F65-451F-91CE-C2882DC08AF4}" destId="{F539B1FD-AD60-464C-8DEF-B8535EE3D138}" srcOrd="8" destOrd="0" presId="urn:microsoft.com/office/officeart/2005/8/layout/cycle5"/>
    <dgm:cxn modelId="{53AEFF18-9297-4455-B785-FFE48EF7218F}" type="presParOf" srcId="{5AA5FE22-3F65-451F-91CE-C2882DC08AF4}" destId="{913E3126-1624-4832-A885-C2C6B07F8AD0}" srcOrd="9" destOrd="0" presId="urn:microsoft.com/office/officeart/2005/8/layout/cycle5"/>
    <dgm:cxn modelId="{097AAD17-178B-45CE-806D-15B22E144C2E}" type="presParOf" srcId="{5AA5FE22-3F65-451F-91CE-C2882DC08AF4}" destId="{9A79CBE2-6365-4C3D-B4D4-8D75A851626E}" srcOrd="10" destOrd="0" presId="urn:microsoft.com/office/officeart/2005/8/layout/cycle5"/>
    <dgm:cxn modelId="{1521A493-1F6B-4058-BB61-D18FDCE32A97}" type="presParOf" srcId="{5AA5FE22-3F65-451F-91CE-C2882DC08AF4}" destId="{B469C6A9-C6A5-4C29-A565-5A706B5EF946}" srcOrd="11" destOrd="0" presId="urn:microsoft.com/office/officeart/2005/8/layout/cycle5"/>
    <dgm:cxn modelId="{02BC6B1F-8464-43E1-A5CF-8012A388F436}" type="presParOf" srcId="{5AA5FE22-3F65-451F-91CE-C2882DC08AF4}" destId="{1AB82AEA-49AF-4FE0-BB53-3C0D41C81C57}" srcOrd="12" destOrd="0" presId="urn:microsoft.com/office/officeart/2005/8/layout/cycle5"/>
    <dgm:cxn modelId="{8B133813-83B6-4F04-AF4C-816BBEB0ADA1}" type="presParOf" srcId="{5AA5FE22-3F65-451F-91CE-C2882DC08AF4}" destId="{8918BCE3-72CF-470E-BDDD-38D0CF8B2653}" srcOrd="13" destOrd="0" presId="urn:microsoft.com/office/officeart/2005/8/layout/cycle5"/>
    <dgm:cxn modelId="{BB06EF21-8B5E-4C60-9919-CF954FB43870}" type="presParOf" srcId="{5AA5FE22-3F65-451F-91CE-C2882DC08AF4}" destId="{3A090115-C261-4F83-B254-8EDBB3271F13}"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A1B884-F194-44C8-8AA3-B7081C6CC67E}">
      <dsp:nvSpPr>
        <dsp:cNvPr id="0" name=""/>
        <dsp:cNvSpPr/>
      </dsp:nvSpPr>
      <dsp:spPr>
        <a:xfrm>
          <a:off x="2113657" y="-48381"/>
          <a:ext cx="1259085" cy="818405"/>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PE" sz="1100" b="1" kern="1200">
              <a:solidFill>
                <a:schemeClr val="accent4">
                  <a:lumMod val="50000"/>
                </a:schemeClr>
              </a:solidFill>
            </a:rPr>
            <a:t>TALLER DE CAPACITACIÓN PARA EL MAPEO  </a:t>
          </a:r>
        </a:p>
      </dsp:txBody>
      <dsp:txXfrm>
        <a:off x="2153608" y="-8430"/>
        <a:ext cx="1179183" cy="738503"/>
      </dsp:txXfrm>
    </dsp:sp>
    <dsp:sp modelId="{CFC7F4DD-A5EB-41F3-B4A3-8F0F79C40268}">
      <dsp:nvSpPr>
        <dsp:cNvPr id="0" name=""/>
        <dsp:cNvSpPr/>
      </dsp:nvSpPr>
      <dsp:spPr>
        <a:xfrm>
          <a:off x="1108811" y="360821"/>
          <a:ext cx="3268776" cy="3268776"/>
        </a:xfrm>
        <a:custGeom>
          <a:avLst/>
          <a:gdLst/>
          <a:ahLst/>
          <a:cxnLst/>
          <a:rect l="0" t="0" r="0" b="0"/>
          <a:pathLst>
            <a:path>
              <a:moveTo>
                <a:pt x="2400330" y="190588"/>
              </a:moveTo>
              <a:arcTo wR="1634388" hR="1634388" stAng="17876770" swAng="966810"/>
            </a:path>
          </a:pathLst>
        </a:custGeom>
        <a:noFill/>
        <a:ln w="19050" cap="flat" cmpd="sng" algn="ctr">
          <a:solidFill>
            <a:schemeClr val="accent6">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83C959DD-C27F-4A34-9FEC-FBFC496E85A6}">
      <dsp:nvSpPr>
        <dsp:cNvPr id="0" name=""/>
        <dsp:cNvSpPr/>
      </dsp:nvSpPr>
      <dsp:spPr>
        <a:xfrm>
          <a:off x="3668052" y="930521"/>
          <a:ext cx="1259085" cy="1119268"/>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PE" sz="1100" b="1" kern="1200">
              <a:solidFill>
                <a:schemeClr val="accent4">
                  <a:lumMod val="50000"/>
                </a:schemeClr>
              </a:solidFill>
            </a:rPr>
            <a:t>ORGANIZACIÓN DE LA SALIDA A CAMPO Y PRUEBA INSTRUMENTOS  </a:t>
          </a:r>
        </a:p>
      </dsp:txBody>
      <dsp:txXfrm>
        <a:off x="3722690" y="985159"/>
        <a:ext cx="1149809" cy="1009992"/>
      </dsp:txXfrm>
    </dsp:sp>
    <dsp:sp modelId="{049C0FC0-FA4D-4466-8AC3-812394D34B52}">
      <dsp:nvSpPr>
        <dsp:cNvPr id="0" name=""/>
        <dsp:cNvSpPr/>
      </dsp:nvSpPr>
      <dsp:spPr>
        <a:xfrm>
          <a:off x="1110549" y="508411"/>
          <a:ext cx="3268776" cy="3268776"/>
        </a:xfrm>
        <a:custGeom>
          <a:avLst/>
          <a:gdLst/>
          <a:ahLst/>
          <a:cxnLst/>
          <a:rect l="0" t="0" r="0" b="0"/>
          <a:pathLst>
            <a:path>
              <a:moveTo>
                <a:pt x="3268016" y="1684218"/>
              </a:moveTo>
              <a:arcTo wR="1634388" hR="1634388" stAng="21704829" swAng="913943"/>
            </a:path>
          </a:pathLst>
        </a:custGeom>
        <a:noFill/>
        <a:ln w="19050" cap="flat" cmpd="sng" algn="ctr">
          <a:solidFill>
            <a:scrgbClr r="0" g="0" b="0"/>
          </a:solidFill>
          <a:prstDash val="solid"/>
          <a:miter lim="800000"/>
          <a:tailEnd type="arrow"/>
        </a:ln>
        <a:effectLst/>
      </dsp:spPr>
      <dsp:style>
        <a:lnRef idx="1">
          <a:scrgbClr r="0" g="0" b="0"/>
        </a:lnRef>
        <a:fillRef idx="0">
          <a:scrgbClr r="0" g="0" b="0"/>
        </a:fillRef>
        <a:effectRef idx="0">
          <a:scrgbClr r="0" g="0" b="0"/>
        </a:effectRef>
        <a:fontRef idx="minor"/>
      </dsp:style>
    </dsp:sp>
    <dsp:sp modelId="{5124BC2B-EE6A-4891-A2F4-07C160B75D9F}">
      <dsp:nvSpPr>
        <dsp:cNvPr id="0" name=""/>
        <dsp:cNvSpPr/>
      </dsp:nvSpPr>
      <dsp:spPr>
        <a:xfrm>
          <a:off x="3176942" y="2754762"/>
          <a:ext cx="1259085" cy="1125389"/>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PE" sz="1100" b="1" kern="1200" dirty="0">
              <a:solidFill>
                <a:schemeClr val="accent4">
                  <a:lumMod val="50000"/>
                </a:schemeClr>
              </a:solidFill>
            </a:rPr>
            <a:t>SALIDA A </a:t>
          </a:r>
          <a:r>
            <a:rPr lang="es-PE" sz="1100" b="1" kern="1200" dirty="0" smtClean="0">
              <a:solidFill>
                <a:schemeClr val="accent4">
                  <a:lumMod val="50000"/>
                </a:schemeClr>
              </a:solidFill>
            </a:rPr>
            <a:t>CAMPO </a:t>
          </a:r>
          <a:r>
            <a:rPr lang="es-PE" sz="1100" b="1" kern="1200" dirty="0">
              <a:solidFill>
                <a:schemeClr val="accent4">
                  <a:lumMod val="50000"/>
                </a:schemeClr>
              </a:solidFill>
            </a:rPr>
            <a:t>Y RECOJO </a:t>
          </a:r>
          <a:r>
            <a:rPr lang="es-PE" sz="1100" b="1" kern="1200" dirty="0" smtClean="0">
              <a:solidFill>
                <a:schemeClr val="accent4">
                  <a:lumMod val="50000"/>
                </a:schemeClr>
              </a:solidFill>
            </a:rPr>
            <a:t>DE INFORMACIÓN </a:t>
          </a:r>
          <a:endParaRPr lang="es-PE" sz="1100" b="1" kern="1200" dirty="0">
            <a:solidFill>
              <a:schemeClr val="accent4">
                <a:lumMod val="50000"/>
              </a:schemeClr>
            </a:solidFill>
          </a:endParaRPr>
        </a:p>
      </dsp:txBody>
      <dsp:txXfrm>
        <a:off x="3231879" y="2809699"/>
        <a:ext cx="1149211" cy="1015515"/>
      </dsp:txXfrm>
    </dsp:sp>
    <dsp:sp modelId="{F539B1FD-AD60-464C-8DEF-B8535EE3D138}">
      <dsp:nvSpPr>
        <dsp:cNvPr id="0" name=""/>
        <dsp:cNvSpPr/>
      </dsp:nvSpPr>
      <dsp:spPr>
        <a:xfrm>
          <a:off x="1018809" y="452984"/>
          <a:ext cx="3268776" cy="3268776"/>
        </a:xfrm>
        <a:custGeom>
          <a:avLst/>
          <a:gdLst/>
          <a:ahLst/>
          <a:cxnLst/>
          <a:rect l="0" t="0" r="0" b="0"/>
          <a:pathLst>
            <a:path>
              <a:moveTo>
                <a:pt x="1975455" y="3232792"/>
              </a:moveTo>
              <a:arcTo wR="1634388" hR="1634388" stAng="4677292" swAng="1225179"/>
            </a:path>
          </a:pathLst>
        </a:custGeom>
        <a:noFill/>
        <a:ln w="19050" cap="flat" cmpd="sng" algn="ctr">
          <a:solidFill>
            <a:schemeClr val="accent6">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913E3126-1624-4832-A885-C2C6B07F8AD0}">
      <dsp:nvSpPr>
        <dsp:cNvPr id="0" name=""/>
        <dsp:cNvSpPr/>
      </dsp:nvSpPr>
      <dsp:spPr>
        <a:xfrm>
          <a:off x="970558" y="2908259"/>
          <a:ext cx="1259085" cy="818405"/>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PE" sz="1100" b="1" kern="1200">
              <a:solidFill>
                <a:schemeClr val="accent4">
                  <a:lumMod val="50000"/>
                </a:schemeClr>
              </a:solidFill>
            </a:rPr>
            <a:t>REUNIONES DE TRABAJO Y SOCIALIZACION DE LA INFORMACIÓN </a:t>
          </a:r>
        </a:p>
      </dsp:txBody>
      <dsp:txXfrm>
        <a:off x="1010509" y="2948210"/>
        <a:ext cx="1179183" cy="738503"/>
      </dsp:txXfrm>
    </dsp:sp>
    <dsp:sp modelId="{B469C6A9-C6A5-4C29-A565-5A706B5EF946}">
      <dsp:nvSpPr>
        <dsp:cNvPr id="0" name=""/>
        <dsp:cNvSpPr/>
      </dsp:nvSpPr>
      <dsp:spPr>
        <a:xfrm>
          <a:off x="1085821" y="554246"/>
          <a:ext cx="3268776" cy="3268776"/>
        </a:xfrm>
        <a:custGeom>
          <a:avLst/>
          <a:gdLst/>
          <a:ahLst/>
          <a:cxnLst/>
          <a:rect l="0" t="0" r="0" b="0"/>
          <a:pathLst>
            <a:path>
              <a:moveTo>
                <a:pt x="88863" y="2165969"/>
              </a:moveTo>
              <a:arcTo wR="1634388" hR="1634388" stAng="9661164" swAng="1321962"/>
            </a:path>
          </a:pathLst>
        </a:custGeom>
        <a:noFill/>
        <a:ln w="19050" cap="flat" cmpd="sng" algn="ctr">
          <a:solidFill>
            <a:schemeClr val="accent6">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AB82AEA-49AF-4FE0-BB53-3C0D41C81C57}">
      <dsp:nvSpPr>
        <dsp:cNvPr id="0" name=""/>
        <dsp:cNvSpPr/>
      </dsp:nvSpPr>
      <dsp:spPr>
        <a:xfrm>
          <a:off x="559261" y="1080953"/>
          <a:ext cx="1259085" cy="818405"/>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PE" sz="1100" b="1" kern="1200">
              <a:solidFill>
                <a:schemeClr val="accent4">
                  <a:lumMod val="50000"/>
                </a:schemeClr>
              </a:solidFill>
            </a:rPr>
            <a:t>ELABORACIÓN DE CONCLUSIONES </a:t>
          </a:r>
        </a:p>
      </dsp:txBody>
      <dsp:txXfrm>
        <a:off x="599212" y="1120904"/>
        <a:ext cx="1179183" cy="738503"/>
      </dsp:txXfrm>
    </dsp:sp>
    <dsp:sp modelId="{3A090115-C261-4F83-B254-8EDBB3271F13}">
      <dsp:nvSpPr>
        <dsp:cNvPr id="0" name=""/>
        <dsp:cNvSpPr/>
      </dsp:nvSpPr>
      <dsp:spPr>
        <a:xfrm>
          <a:off x="1108811" y="360821"/>
          <a:ext cx="3268776" cy="3268776"/>
        </a:xfrm>
        <a:custGeom>
          <a:avLst/>
          <a:gdLst/>
          <a:ahLst/>
          <a:cxnLst/>
          <a:rect l="0" t="0" r="0" b="0"/>
          <a:pathLst>
            <a:path>
              <a:moveTo>
                <a:pt x="393186" y="571071"/>
              </a:moveTo>
              <a:arcTo wR="1634388" hR="1634388" stAng="13235167" swAng="1211158"/>
            </a:path>
          </a:pathLst>
        </a:custGeom>
        <a:noFill/>
        <a:ln w="19050" cap="flat" cmpd="sng" algn="ctr">
          <a:solidFill>
            <a:schemeClr val="accent6">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fld id="{5B485694-A252-4C97-87E5-EBDB889C857F}" type="datetimeFigureOut">
              <a:rPr lang="es-PE" smtClean="0"/>
              <a:t>28/02/2020</a:t>
            </a:fld>
            <a:endParaRPr lang="es-PE"/>
          </a:p>
        </p:txBody>
      </p:sp>
      <p:sp>
        <p:nvSpPr>
          <p:cNvPr id="4" name="Marcador de pie de página 3"/>
          <p:cNvSpPr>
            <a:spLocks noGrp="1"/>
          </p:cNvSpPr>
          <p:nvPr>
            <p:ph type="ftr" sz="quarter" idx="2"/>
          </p:nvPr>
        </p:nvSpPr>
        <p:spPr>
          <a:xfrm>
            <a:off x="0" y="8846554"/>
            <a:ext cx="2971800" cy="467310"/>
          </a:xfrm>
          <a:prstGeom prst="rect">
            <a:avLst/>
          </a:prstGeom>
        </p:spPr>
        <p:txBody>
          <a:bodyPr vert="horz" lIns="91440" tIns="45720" rIns="91440" bIns="45720"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84613" y="8846554"/>
            <a:ext cx="2971800" cy="467310"/>
          </a:xfrm>
          <a:prstGeom prst="rect">
            <a:avLst/>
          </a:prstGeom>
        </p:spPr>
        <p:txBody>
          <a:bodyPr vert="horz" lIns="91440" tIns="45720" rIns="91440" bIns="45720" rtlCol="0" anchor="b"/>
          <a:lstStyle>
            <a:lvl1pPr algn="r">
              <a:defRPr sz="1200"/>
            </a:lvl1pPr>
          </a:lstStyle>
          <a:p>
            <a:fld id="{EE90C5E1-70E9-46A1-AAAF-D6291885A6DD}" type="slidenum">
              <a:rPr lang="es-PE" smtClean="0"/>
              <a:t>‹Nº›</a:t>
            </a:fld>
            <a:endParaRPr lang="es-PE"/>
          </a:p>
        </p:txBody>
      </p:sp>
    </p:spTree>
    <p:extLst>
      <p:ext uri="{BB962C8B-B14F-4D97-AF65-F5344CB8AC3E}">
        <p14:creationId xmlns:p14="http://schemas.microsoft.com/office/powerpoint/2010/main" val="315899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C88154D4-B09B-4D9A-8E25-2D604E010255}" type="datetimeFigureOut">
              <a:rPr lang="es-PE" smtClean="0"/>
              <a:t>28/02/2020</a:t>
            </a:fld>
            <a:endParaRPr lang="es-PE"/>
          </a:p>
        </p:txBody>
      </p:sp>
      <p:sp>
        <p:nvSpPr>
          <p:cNvPr id="4" name="Marcador de imagen de diapositiva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81513"/>
            <a:ext cx="5486400" cy="3668712"/>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Marcador de pie de página 5"/>
          <p:cNvSpPr>
            <a:spLocks noGrp="1"/>
          </p:cNvSpPr>
          <p:nvPr>
            <p:ph type="ftr" sz="quarter" idx="4"/>
          </p:nvPr>
        </p:nvSpPr>
        <p:spPr>
          <a:xfrm>
            <a:off x="0" y="8847138"/>
            <a:ext cx="2971800" cy="466725"/>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847138"/>
            <a:ext cx="2971800" cy="466725"/>
          </a:xfrm>
          <a:prstGeom prst="rect">
            <a:avLst/>
          </a:prstGeom>
        </p:spPr>
        <p:txBody>
          <a:bodyPr vert="horz" lIns="91440" tIns="45720" rIns="91440" bIns="45720" rtlCol="0" anchor="b"/>
          <a:lstStyle>
            <a:lvl1pPr algn="r">
              <a:defRPr sz="1200"/>
            </a:lvl1pPr>
          </a:lstStyle>
          <a:p>
            <a:fld id="{C5A25F79-E3B3-4A8C-A0EE-7DD842B50423}" type="slidenum">
              <a:rPr lang="es-PE" smtClean="0"/>
              <a:t>‹Nº›</a:t>
            </a:fld>
            <a:endParaRPr lang="es-PE"/>
          </a:p>
        </p:txBody>
      </p:sp>
    </p:spTree>
    <p:extLst>
      <p:ext uri="{BB962C8B-B14F-4D97-AF65-F5344CB8AC3E}">
        <p14:creationId xmlns:p14="http://schemas.microsoft.com/office/powerpoint/2010/main" val="184187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C5A25F79-E3B3-4A8C-A0EE-7DD842B50423}" type="slidenum">
              <a:rPr lang="es-PE" smtClean="0"/>
              <a:t>1</a:t>
            </a:fld>
            <a:endParaRPr lang="es-PE"/>
          </a:p>
        </p:txBody>
      </p:sp>
    </p:spTree>
    <p:extLst>
      <p:ext uri="{BB962C8B-B14F-4D97-AF65-F5344CB8AC3E}">
        <p14:creationId xmlns:p14="http://schemas.microsoft.com/office/powerpoint/2010/main" val="35691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8A2F5BDF-FA07-447B-BEAD-668DF86196BF}" type="datetimeFigureOut">
              <a:rPr lang="es-PE" smtClean="0"/>
              <a:t>28/02/2020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527026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8A2F5BDF-FA07-447B-BEAD-668DF86196BF}" type="datetimeFigureOut">
              <a:rPr lang="es-PE" smtClean="0"/>
              <a:t>28/02/2020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41998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8A2F5BDF-FA07-447B-BEAD-668DF86196BF}" type="datetimeFigureOut">
              <a:rPr lang="es-PE" smtClean="0"/>
              <a:t>28/02/2020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2140999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8A2F5BDF-FA07-447B-BEAD-668DF86196BF}" type="datetimeFigureOut">
              <a:rPr lang="es-PE" smtClean="0"/>
              <a:t>28/02/2020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2756451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A2F5BDF-FA07-447B-BEAD-668DF86196BF}" type="datetimeFigureOut">
              <a:rPr lang="es-PE" smtClean="0"/>
              <a:t>28/02/2020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1525527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8A2F5BDF-FA07-447B-BEAD-668DF86196BF}" type="datetimeFigureOut">
              <a:rPr lang="es-PE" smtClean="0"/>
              <a:t>28/02/2020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4220058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8A2F5BDF-FA07-447B-BEAD-668DF86196BF}" type="datetimeFigureOut">
              <a:rPr lang="es-PE" smtClean="0"/>
              <a:t>28/02/2020</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938727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8A2F5BDF-FA07-447B-BEAD-668DF86196BF}" type="datetimeFigureOut">
              <a:rPr lang="es-PE" smtClean="0"/>
              <a:t>28/02/2020</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4214941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A2F5BDF-FA07-447B-BEAD-668DF86196BF}" type="datetimeFigureOut">
              <a:rPr lang="es-PE" smtClean="0"/>
              <a:t>28/02/2020</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210945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A2F5BDF-FA07-447B-BEAD-668DF86196BF}" type="datetimeFigureOut">
              <a:rPr lang="es-PE" smtClean="0"/>
              <a:t>28/02/2020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3751552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A2F5BDF-FA07-447B-BEAD-668DF86196BF}" type="datetimeFigureOut">
              <a:rPr lang="es-PE" smtClean="0"/>
              <a:t>28/02/2020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537584F-E1FF-4794-8513-81497D249F38}" type="slidenum">
              <a:rPr lang="es-PE" smtClean="0"/>
              <a:t>‹Nº›</a:t>
            </a:fld>
            <a:endParaRPr lang="es-PE"/>
          </a:p>
        </p:txBody>
      </p:sp>
    </p:spTree>
    <p:extLst>
      <p:ext uri="{BB962C8B-B14F-4D97-AF65-F5344CB8AC3E}">
        <p14:creationId xmlns:p14="http://schemas.microsoft.com/office/powerpoint/2010/main" val="189861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F5BDF-FA07-447B-BEAD-668DF86196BF}" type="datetimeFigureOut">
              <a:rPr lang="es-PE" smtClean="0"/>
              <a:t>28/02/2020</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7584F-E1FF-4794-8513-81497D249F38}" type="slidenum">
              <a:rPr lang="es-PE" smtClean="0"/>
              <a:t>‹Nº›</a:t>
            </a:fld>
            <a:endParaRPr lang="es-PE"/>
          </a:p>
        </p:txBody>
      </p:sp>
    </p:spTree>
    <p:extLst>
      <p:ext uri="{BB962C8B-B14F-4D97-AF65-F5344CB8AC3E}">
        <p14:creationId xmlns:p14="http://schemas.microsoft.com/office/powerpoint/2010/main" val="448253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5">
          <a:fgClr>
            <a:schemeClr val="accent5">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PE" sz="4400" b="1" dirty="0" smtClean="0"/>
              <a:t>MAPEO PARTICIPATIVO DE RIOS </a:t>
            </a:r>
            <a:endParaRPr lang="es-PE" sz="4400" b="1" dirty="0"/>
          </a:p>
        </p:txBody>
      </p:sp>
      <p:sp>
        <p:nvSpPr>
          <p:cNvPr id="3" name="Subtítulo 2"/>
          <p:cNvSpPr>
            <a:spLocks noGrp="1"/>
          </p:cNvSpPr>
          <p:nvPr>
            <p:ph type="subTitle" idx="1"/>
          </p:nvPr>
        </p:nvSpPr>
        <p:spPr/>
        <p:txBody>
          <a:bodyPr>
            <a:normAutofit fontScale="92500" lnSpcReduction="10000"/>
          </a:bodyPr>
          <a:lstStyle/>
          <a:p>
            <a:r>
              <a:rPr lang="es-PE" sz="4000" dirty="0" smtClean="0"/>
              <a:t>RESULTADOS </a:t>
            </a:r>
          </a:p>
          <a:p>
            <a:endParaRPr lang="es-PE" sz="4000" dirty="0"/>
          </a:p>
          <a:p>
            <a:r>
              <a:rPr lang="es-PE" sz="2600" dirty="0" smtClean="0"/>
              <a:t>25 Febrero 2020 </a:t>
            </a:r>
            <a:endParaRPr lang="es-PE" sz="2600" dirty="0"/>
          </a:p>
        </p:txBody>
      </p:sp>
      <p:pic>
        <p:nvPicPr>
          <p:cNvPr id="4" name="Imagen 3"/>
          <p:cNvPicPr/>
          <p:nvPr/>
        </p:nvPicPr>
        <p:blipFill>
          <a:blip r:embed="rId3">
            <a:extLst>
              <a:ext uri="{28A0092B-C50C-407E-A947-70E740481C1C}">
                <a14:useLocalDpi xmlns:a14="http://schemas.microsoft.com/office/drawing/2010/main" val="0"/>
              </a:ext>
            </a:extLst>
          </a:blip>
          <a:srcRect/>
          <a:stretch>
            <a:fillRect/>
          </a:stretch>
        </p:blipFill>
        <p:spPr bwMode="auto">
          <a:xfrm>
            <a:off x="9125560" y="5349875"/>
            <a:ext cx="2280994" cy="895888"/>
          </a:xfrm>
          <a:prstGeom prst="rect">
            <a:avLst/>
          </a:prstGeom>
          <a:solidFill>
            <a:srgbClr val="FFFFFF"/>
          </a:solidFill>
          <a:ln>
            <a:noFill/>
          </a:ln>
        </p:spPr>
      </p:pic>
    </p:spTree>
    <p:extLst>
      <p:ext uri="{BB962C8B-B14F-4D97-AF65-F5344CB8AC3E}">
        <p14:creationId xmlns:p14="http://schemas.microsoft.com/office/powerpoint/2010/main" val="4063089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962932"/>
          </a:xfrm>
        </p:spPr>
        <p:txBody>
          <a:bodyPr/>
          <a:lstStyle/>
          <a:p>
            <a:pPr algn="ctr"/>
            <a:r>
              <a:rPr lang="es-PE" dirty="0" smtClean="0"/>
              <a:t>Propuestas </a:t>
            </a:r>
            <a:endParaRPr lang="es-PE" dirty="0"/>
          </a:p>
        </p:txBody>
      </p:sp>
      <p:sp>
        <p:nvSpPr>
          <p:cNvPr id="3" name="Marcador de contenido 2"/>
          <p:cNvSpPr>
            <a:spLocks noGrp="1"/>
          </p:cNvSpPr>
          <p:nvPr>
            <p:ph idx="1"/>
          </p:nvPr>
        </p:nvSpPr>
        <p:spPr>
          <a:xfrm>
            <a:off x="838200" y="1597688"/>
            <a:ext cx="10515600" cy="4848906"/>
          </a:xfrm>
        </p:spPr>
        <p:txBody>
          <a:bodyPr>
            <a:normAutofit fontScale="77500" lnSpcReduction="20000"/>
          </a:bodyPr>
          <a:lstStyle/>
          <a:p>
            <a:r>
              <a:rPr lang="es-PE" sz="4500" dirty="0" smtClean="0"/>
              <a:t>El rio es agua viva, hay que cuidarla se debe vivir en orden, luchar por el medio ambiente agua, tierra, son parte de la Casa Común. Fomentar el cuidado de los ríos, por una ley de protección del río</a:t>
            </a:r>
          </a:p>
          <a:p>
            <a:pPr lvl="0"/>
            <a:r>
              <a:rPr lang="es-PE" sz="4500" dirty="0" smtClean="0"/>
              <a:t>Hay que darle mayor importancia al ambiente , el </a:t>
            </a:r>
            <a:r>
              <a:rPr lang="es-PE" sz="4500" dirty="0" err="1" smtClean="0"/>
              <a:t>smock</a:t>
            </a:r>
            <a:r>
              <a:rPr lang="es-PE" sz="4500" dirty="0" smtClean="0"/>
              <a:t> no se elimina, se va hasta la estratósfera, allí se queda. El tren eléctrico es buena opción. Debe haber conciencia ambiental.</a:t>
            </a:r>
          </a:p>
          <a:p>
            <a:pPr lvl="0"/>
            <a:r>
              <a:rPr lang="es-PE" sz="4500" dirty="0" smtClean="0"/>
              <a:t>Importancia de hacerles entender a los pequeños la importancia de un ambiente saludable</a:t>
            </a:r>
          </a:p>
          <a:p>
            <a:pPr lvl="0"/>
            <a:r>
              <a:rPr lang="es-PE" sz="4500" dirty="0" smtClean="0"/>
              <a:t>Reciclaje como buena alternativa. Rescatar las 3R</a:t>
            </a:r>
          </a:p>
          <a:p>
            <a:endParaRPr lang="es-PE" dirty="0"/>
          </a:p>
        </p:txBody>
      </p:sp>
    </p:spTree>
    <p:extLst>
      <p:ext uri="{BB962C8B-B14F-4D97-AF65-F5344CB8AC3E}">
        <p14:creationId xmlns:p14="http://schemas.microsoft.com/office/powerpoint/2010/main" val="4196468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494846"/>
          </a:xfrm>
        </p:spPr>
        <p:txBody>
          <a:bodyPr>
            <a:normAutofit fontScale="90000"/>
          </a:bodyPr>
          <a:lstStyle/>
          <a:p>
            <a:pPr algn="ctr"/>
            <a:r>
              <a:rPr lang="es-PE" dirty="0" smtClean="0"/>
              <a:t>Propuestas </a:t>
            </a:r>
            <a:endParaRPr lang="es-PE" dirty="0"/>
          </a:p>
        </p:txBody>
      </p:sp>
      <p:sp>
        <p:nvSpPr>
          <p:cNvPr id="3" name="Marcador de contenido 2"/>
          <p:cNvSpPr>
            <a:spLocks noGrp="1"/>
          </p:cNvSpPr>
          <p:nvPr>
            <p:ph idx="1"/>
          </p:nvPr>
        </p:nvSpPr>
        <p:spPr>
          <a:xfrm>
            <a:off x="838200" y="1023256"/>
            <a:ext cx="10515600" cy="5442857"/>
          </a:xfrm>
        </p:spPr>
        <p:txBody>
          <a:bodyPr>
            <a:normAutofit fontScale="85000" lnSpcReduction="20000"/>
          </a:bodyPr>
          <a:lstStyle/>
          <a:p>
            <a:pPr lvl="0"/>
            <a:r>
              <a:rPr lang="es-PE" dirty="0" smtClean="0"/>
              <a:t>Las Municipalidades son responsables del  manejo de los RRSS  y no están cumpliendo, y las comunidades deben conocer el sistema y contribuir a que funcione. </a:t>
            </a:r>
          </a:p>
          <a:p>
            <a:pPr lvl="0"/>
            <a:r>
              <a:rPr lang="es-PE" dirty="0" smtClean="0"/>
              <a:t>Se debe preparar materiales educativos para las comunidades acerca de la importancia del agua y los riesgos por el mal uso. </a:t>
            </a:r>
          </a:p>
          <a:p>
            <a:pPr lvl="0"/>
            <a:r>
              <a:rPr lang="es-PE" dirty="0" smtClean="0"/>
              <a:t>Los niños deben estar informados y aprender Educación Ambiental en las escuelas y las comunidades</a:t>
            </a:r>
          </a:p>
          <a:p>
            <a:pPr lvl="0"/>
            <a:r>
              <a:rPr lang="es-PE" dirty="0" smtClean="0"/>
              <a:t>Debería capacitarse a los profesores sobre un Ambiente saludable, también a los centros militares, puestos de salud, </a:t>
            </a:r>
          </a:p>
          <a:p>
            <a:pPr lvl="0"/>
            <a:r>
              <a:rPr lang="es-PE" dirty="0" smtClean="0"/>
              <a:t>Hay que mostrar investigaciones sobre los efectos del mal manejo de los RRSS, las enfermedades contribuyen a los conflictos en la comunidad, ya que se lo explican como “brujería”</a:t>
            </a:r>
          </a:p>
          <a:p>
            <a:pPr lvl="0"/>
            <a:r>
              <a:rPr lang="es-PE" dirty="0" smtClean="0"/>
              <a:t>Descentralizar la oficina del Ministerio del Ambiente dando educación a la población , cuidado del agua, disposición de los RRSS, higiene en la comunidad</a:t>
            </a:r>
          </a:p>
          <a:p>
            <a:pPr lvl="0"/>
            <a:r>
              <a:rPr lang="es-PE" dirty="0" smtClean="0"/>
              <a:t>Para los indígenas el río es sagrado, te da la visión. Bajo el rio existe vida, sus animales sagrados viven ahí; boa, sirena, tigre acuático </a:t>
            </a:r>
          </a:p>
          <a:p>
            <a:endParaRPr lang="es-PE" dirty="0"/>
          </a:p>
        </p:txBody>
      </p:sp>
    </p:spTree>
    <p:extLst>
      <p:ext uri="{BB962C8B-B14F-4D97-AF65-F5344CB8AC3E}">
        <p14:creationId xmlns:p14="http://schemas.microsoft.com/office/powerpoint/2010/main" val="2105152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pPr algn="ctr"/>
            <a:r>
              <a:rPr lang="es-PE" dirty="0" smtClean="0"/>
              <a:t>Propuestas </a:t>
            </a:r>
            <a:endParaRPr lang="es-PE" dirty="0"/>
          </a:p>
        </p:txBody>
      </p:sp>
      <p:sp>
        <p:nvSpPr>
          <p:cNvPr id="6" name="Marcador de contenido 5"/>
          <p:cNvSpPr>
            <a:spLocks noGrp="1"/>
          </p:cNvSpPr>
          <p:nvPr>
            <p:ph idx="1"/>
          </p:nvPr>
        </p:nvSpPr>
        <p:spPr/>
        <p:txBody>
          <a:bodyPr/>
          <a:lstStyle/>
          <a:p>
            <a:pPr lvl="0"/>
            <a:r>
              <a:rPr lang="es-PE" dirty="0"/>
              <a:t>Los gobiernos locales y el Regional cuentan con planes de desarrollo a mediano plazo, sin embargo se desconocen sus propuestas a corto plazo. A veces inician programas o acciones que no logran ningún resultado. La Municipalidad cuenta con un programa de Saneamiento básico, comenzaron a formar promotores de medio ambiente </a:t>
            </a:r>
          </a:p>
          <a:p>
            <a:pPr lvl="0"/>
            <a:r>
              <a:rPr lang="es-PE" dirty="0"/>
              <a:t>La percepción de la población es que las autoridades no hacen nada respecto al problema del agua y consumen el agua del rio Grande con temor</a:t>
            </a:r>
          </a:p>
          <a:p>
            <a:r>
              <a:rPr lang="es-PE" dirty="0"/>
              <a:t>La población no sabe qué proponer, las autoridades no escuchan, la población se enferma y los animales también. No hay alternativas </a:t>
            </a:r>
          </a:p>
          <a:p>
            <a:endParaRPr lang="es-PE" dirty="0"/>
          </a:p>
        </p:txBody>
      </p:sp>
    </p:spTree>
    <p:extLst>
      <p:ext uri="{BB962C8B-B14F-4D97-AF65-F5344CB8AC3E}">
        <p14:creationId xmlns:p14="http://schemas.microsoft.com/office/powerpoint/2010/main" val="923261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idx="4294967295"/>
          </p:nvPr>
        </p:nvSpPr>
        <p:spPr>
          <a:xfrm>
            <a:off x="1746738" y="5228491"/>
            <a:ext cx="9144000" cy="656494"/>
          </a:xfrm>
        </p:spPr>
        <p:txBody>
          <a:bodyPr>
            <a:normAutofit fontScale="90000"/>
          </a:bodyPr>
          <a:lstStyle/>
          <a:p>
            <a:pPr marL="228600" lvl="0" indent="-228600" algn="ctr">
              <a:spcBef>
                <a:spcPts val="1000"/>
              </a:spcBef>
            </a:pPr>
            <a:r>
              <a:rPr lang="es-PE" sz="3200" dirty="0" smtClean="0">
                <a:solidFill>
                  <a:prstClr val="black"/>
                </a:solidFill>
                <a:latin typeface="Arial" panose="020B0604020202020204" pitchFamily="34" charset="0"/>
                <a:cs typeface="Arial" panose="020B0604020202020204" pitchFamily="34" charset="0"/>
              </a:rPr>
              <a:t>  </a:t>
            </a:r>
            <a:r>
              <a:rPr lang="es-PE" sz="3200" dirty="0">
                <a:solidFill>
                  <a:prstClr val="black"/>
                </a:solidFill>
                <a:latin typeface="Arial" panose="020B0604020202020204" pitchFamily="34" charset="0"/>
                <a:cs typeface="Arial" panose="020B0604020202020204" pitchFamily="34" charset="0"/>
              </a:rPr>
              <a:t/>
            </a:r>
            <a:br>
              <a:rPr lang="es-PE" sz="3200" dirty="0">
                <a:solidFill>
                  <a:prstClr val="black"/>
                </a:solidFill>
                <a:latin typeface="Arial" panose="020B0604020202020204" pitchFamily="34" charset="0"/>
                <a:cs typeface="Arial" panose="020B0604020202020204" pitchFamily="34" charset="0"/>
              </a:rPr>
            </a:br>
            <a:r>
              <a:rPr lang="es-PE" sz="3100" dirty="0" smtClean="0">
                <a:solidFill>
                  <a:prstClr val="black"/>
                </a:solidFill>
                <a:latin typeface="Arial" panose="020B0604020202020204" pitchFamily="34" charset="0"/>
                <a:cs typeface="Arial" panose="020B0604020202020204" pitchFamily="34" charset="0"/>
              </a:rPr>
              <a:t>Reflexión con el Grupo de Nieva</a:t>
            </a:r>
            <a:endParaRPr lang="es-PE" sz="3100" dirty="0"/>
          </a:p>
        </p:txBody>
      </p:sp>
      <p:sp>
        <p:nvSpPr>
          <p:cNvPr id="5" name="Subtítulo 4"/>
          <p:cNvSpPr>
            <a:spLocks noGrp="1"/>
          </p:cNvSpPr>
          <p:nvPr>
            <p:ph type="subTitle" idx="4294967295"/>
          </p:nvPr>
        </p:nvSpPr>
        <p:spPr>
          <a:xfrm>
            <a:off x="1746738" y="1207600"/>
            <a:ext cx="9144000" cy="3217862"/>
          </a:xfrm>
        </p:spPr>
        <p:txBody>
          <a:bodyPr>
            <a:normAutofit/>
          </a:bodyPr>
          <a:lstStyle/>
          <a:p>
            <a:pPr marL="0" indent="0" algn="ctr">
              <a:buNone/>
            </a:pPr>
            <a:r>
              <a:rPr lang="es-PE" sz="2900" dirty="0">
                <a:solidFill>
                  <a:prstClr val="black"/>
                </a:solidFill>
                <a:latin typeface="Arial" panose="020B0604020202020204" pitchFamily="34" charset="0"/>
                <a:cs typeface="Arial" panose="020B0604020202020204" pitchFamily="34" charset="0"/>
              </a:rPr>
              <a:t>La propuesta de “defensores de ríos” tiene relación con el cuidado de los ríos y territorios integrales, con aguas limpias, con cuidado de la cordillera. Coincide con el grupo de Cuencas Sagradas, todo forma parte de los objetivos de Gobierno Territorial </a:t>
            </a:r>
            <a:r>
              <a:rPr lang="es-PE" sz="2900" dirty="0" err="1">
                <a:solidFill>
                  <a:prstClr val="black"/>
                </a:solidFill>
                <a:latin typeface="Arial" panose="020B0604020202020204" pitchFamily="34" charset="0"/>
                <a:cs typeface="Arial" panose="020B0604020202020204" pitchFamily="34" charset="0"/>
              </a:rPr>
              <a:t>Wanpis</a:t>
            </a:r>
            <a:r>
              <a:rPr lang="es-PE" sz="2900" dirty="0">
                <a:solidFill>
                  <a:prstClr val="black"/>
                </a:solidFill>
                <a:latin typeface="Arial" panose="020B0604020202020204" pitchFamily="34" charset="0"/>
                <a:cs typeface="Arial" panose="020B0604020202020204" pitchFamily="34" charset="0"/>
              </a:rPr>
              <a:t>. Coincide con el Buen Vivir, Vida Plena, es pensamiento de los amazónicos.</a:t>
            </a:r>
            <a:endParaRPr lang="es-PE" dirty="0"/>
          </a:p>
        </p:txBody>
      </p:sp>
    </p:spTree>
    <p:extLst>
      <p:ext uri="{BB962C8B-B14F-4D97-AF65-F5344CB8AC3E}">
        <p14:creationId xmlns:p14="http://schemas.microsoft.com/office/powerpoint/2010/main" val="235551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4496"/>
            <a:ext cx="10341429" cy="1267733"/>
          </a:xfrm>
        </p:spPr>
        <p:txBody>
          <a:bodyPr/>
          <a:lstStyle/>
          <a:p>
            <a:pPr algn="ctr"/>
            <a:r>
              <a:rPr lang="es-PE" dirty="0" smtClean="0"/>
              <a:t>MAPEO PARTICIPATIVO </a:t>
            </a:r>
            <a:endParaRPr lang="es-PE" dirty="0"/>
          </a:p>
        </p:txBody>
      </p:sp>
      <p:sp>
        <p:nvSpPr>
          <p:cNvPr id="4" name="Marcador de contenido 3"/>
          <p:cNvSpPr>
            <a:spLocks noGrp="1"/>
          </p:cNvSpPr>
          <p:nvPr>
            <p:ph sz="half" idx="1"/>
          </p:nvPr>
        </p:nvSpPr>
        <p:spPr>
          <a:xfrm>
            <a:off x="838200" y="1502229"/>
            <a:ext cx="5181600" cy="4674734"/>
          </a:xfrm>
        </p:spPr>
        <p:txBody>
          <a:bodyPr>
            <a:normAutofit fontScale="92500" lnSpcReduction="20000"/>
          </a:bodyPr>
          <a:lstStyle/>
          <a:p>
            <a:pPr marL="0" indent="0" algn="ctr">
              <a:buNone/>
            </a:pPr>
            <a:r>
              <a:rPr lang="es-PE" dirty="0" smtClean="0"/>
              <a:t>OBJETIVOS </a:t>
            </a:r>
          </a:p>
          <a:p>
            <a:pPr lvl="0" algn="just"/>
            <a:r>
              <a:rPr lang="es-PE" dirty="0" smtClean="0"/>
              <a:t>Conocer el </a:t>
            </a:r>
            <a:r>
              <a:rPr lang="es-PE" dirty="0"/>
              <a:t>estado de los ríos seleccionados, identificando las causas y </a:t>
            </a:r>
            <a:r>
              <a:rPr lang="es-PE" dirty="0" smtClean="0"/>
              <a:t>efectos de la contaminación en </a:t>
            </a:r>
            <a:r>
              <a:rPr lang="es-PE" dirty="0"/>
              <a:t>la vida de las </a:t>
            </a:r>
            <a:r>
              <a:rPr lang="es-PE" dirty="0" smtClean="0"/>
              <a:t>personas</a:t>
            </a:r>
          </a:p>
          <a:p>
            <a:pPr lvl="0" algn="just"/>
            <a:r>
              <a:rPr lang="es-PE" dirty="0" smtClean="0"/>
              <a:t>Apoyar la ampliación de capacidades de los  Grupos </a:t>
            </a:r>
            <a:r>
              <a:rPr lang="es-PE" dirty="0"/>
              <a:t>Defensores de los Ríos y/o líderes y animadores ambientales, </a:t>
            </a:r>
            <a:r>
              <a:rPr lang="es-PE" dirty="0" smtClean="0"/>
              <a:t>desde </a:t>
            </a:r>
            <a:r>
              <a:rPr lang="es-PE" dirty="0"/>
              <a:t>la investigación </a:t>
            </a:r>
            <a:r>
              <a:rPr lang="es-PE" dirty="0" smtClean="0"/>
              <a:t>participativa</a:t>
            </a:r>
          </a:p>
          <a:p>
            <a:pPr algn="just"/>
            <a:r>
              <a:rPr lang="es-PE" dirty="0" smtClean="0"/>
              <a:t>Aportar en la formulación de lineamientos de política para la protección de los ríos </a:t>
            </a:r>
          </a:p>
          <a:p>
            <a:pPr lvl="0"/>
            <a:endParaRPr lang="es-PE" dirty="0"/>
          </a:p>
        </p:txBody>
      </p:sp>
      <p:sp>
        <p:nvSpPr>
          <p:cNvPr id="5" name="Marcador de contenido 4"/>
          <p:cNvSpPr>
            <a:spLocks noGrp="1"/>
          </p:cNvSpPr>
          <p:nvPr>
            <p:ph sz="half" idx="2"/>
          </p:nvPr>
        </p:nvSpPr>
        <p:spPr>
          <a:xfrm>
            <a:off x="6172200" y="1502229"/>
            <a:ext cx="5181600" cy="4674734"/>
          </a:xfrm>
        </p:spPr>
        <p:txBody>
          <a:bodyPr>
            <a:normAutofit fontScale="92500" lnSpcReduction="20000"/>
          </a:bodyPr>
          <a:lstStyle/>
          <a:p>
            <a:pPr marL="0" indent="0" algn="ctr">
              <a:buNone/>
            </a:pPr>
            <a:r>
              <a:rPr lang="es-PE" dirty="0" smtClean="0"/>
              <a:t>METODOLOGIA </a:t>
            </a:r>
            <a:endParaRPr lang="es-PE" dirty="0"/>
          </a:p>
        </p:txBody>
      </p:sp>
      <p:graphicFrame>
        <p:nvGraphicFramePr>
          <p:cNvPr id="7" name="Diagrama 6"/>
          <p:cNvGraphicFramePr/>
          <p:nvPr>
            <p:extLst>
              <p:ext uri="{D42A27DB-BD31-4B8C-83A1-F6EECF244321}">
                <p14:modId xmlns:p14="http://schemas.microsoft.com/office/powerpoint/2010/main" val="1758011215"/>
              </p:ext>
            </p:extLst>
          </p:nvPr>
        </p:nvGraphicFramePr>
        <p:xfrm>
          <a:off x="6498771" y="2100942"/>
          <a:ext cx="5486400" cy="3831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0968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82097"/>
            <a:ext cx="9906000" cy="614589"/>
          </a:xfrm>
        </p:spPr>
        <p:txBody>
          <a:bodyPr>
            <a:normAutofit fontScale="90000"/>
          </a:bodyPr>
          <a:lstStyle/>
          <a:p>
            <a:pPr algn="ctr"/>
            <a:r>
              <a:rPr lang="es-PE" dirty="0" smtClean="0"/>
              <a:t>ZONAS DONDE SE REALIZO</a:t>
            </a:r>
            <a:endParaRPr lang="es-PE" dirty="0"/>
          </a:p>
        </p:txBody>
      </p:sp>
      <p:sp>
        <p:nvSpPr>
          <p:cNvPr id="3" name="Marcador de contenido 2"/>
          <p:cNvSpPr>
            <a:spLocks noGrp="1"/>
          </p:cNvSpPr>
          <p:nvPr>
            <p:ph sz="half" idx="1"/>
          </p:nvPr>
        </p:nvSpPr>
        <p:spPr>
          <a:xfrm>
            <a:off x="838200" y="1099457"/>
            <a:ext cx="4963886" cy="5181600"/>
          </a:xfrm>
        </p:spPr>
        <p:txBody>
          <a:bodyPr/>
          <a:lstStyle/>
          <a:p>
            <a:pPr marL="0" indent="0">
              <a:buNone/>
            </a:pPr>
            <a:r>
              <a:rPr lang="es-PE" dirty="0" smtClean="0"/>
              <a:t>En Provincia de </a:t>
            </a:r>
            <a:r>
              <a:rPr lang="es-PE" dirty="0" err="1" smtClean="0"/>
              <a:t>Condorcanqui</a:t>
            </a:r>
            <a:r>
              <a:rPr lang="es-PE" dirty="0" smtClean="0"/>
              <a:t>: </a:t>
            </a:r>
          </a:p>
          <a:p>
            <a:r>
              <a:rPr lang="es-PE" dirty="0" smtClean="0"/>
              <a:t>Rio Marañón  - </a:t>
            </a:r>
            <a:r>
              <a:rPr lang="es-PE" dirty="0" err="1" smtClean="0"/>
              <a:t>Awajun</a:t>
            </a:r>
            <a:endParaRPr lang="es-PE" dirty="0" smtClean="0"/>
          </a:p>
          <a:p>
            <a:r>
              <a:rPr lang="es-PE" dirty="0" smtClean="0"/>
              <a:t>Rio Santiago  - </a:t>
            </a:r>
            <a:r>
              <a:rPr lang="es-PE" dirty="0" err="1" smtClean="0"/>
              <a:t>Wampis</a:t>
            </a:r>
            <a:r>
              <a:rPr lang="es-PE" dirty="0" smtClean="0"/>
              <a:t> </a:t>
            </a:r>
          </a:p>
          <a:p>
            <a:endParaRPr lang="es-PE" dirty="0"/>
          </a:p>
          <a:p>
            <a:r>
              <a:rPr lang="es-PE" dirty="0" smtClean="0"/>
              <a:t>Participaron: 5 personas </a:t>
            </a:r>
          </a:p>
          <a:p>
            <a:endParaRPr lang="es-PE" dirty="0"/>
          </a:p>
          <a:p>
            <a:r>
              <a:rPr lang="es-PE" dirty="0" smtClean="0"/>
              <a:t>Fechas: </a:t>
            </a:r>
            <a:r>
              <a:rPr lang="es-PE" dirty="0" smtClean="0">
                <a:solidFill>
                  <a:prstClr val="black"/>
                </a:solidFill>
              </a:rPr>
              <a:t>04 </a:t>
            </a:r>
            <a:r>
              <a:rPr lang="es-PE" dirty="0">
                <a:solidFill>
                  <a:prstClr val="black"/>
                </a:solidFill>
              </a:rPr>
              <a:t>-</a:t>
            </a:r>
            <a:r>
              <a:rPr lang="es-PE" dirty="0" smtClean="0">
                <a:solidFill>
                  <a:prstClr val="black"/>
                </a:solidFill>
              </a:rPr>
              <a:t>10 </a:t>
            </a:r>
            <a:r>
              <a:rPr lang="es-PE" dirty="0">
                <a:solidFill>
                  <a:prstClr val="black"/>
                </a:solidFill>
              </a:rPr>
              <a:t>Julio </a:t>
            </a:r>
            <a:endParaRPr lang="es-PE"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a:p>
        </p:txBody>
      </p:sp>
      <p:sp>
        <p:nvSpPr>
          <p:cNvPr id="7" name="Marcador de contenido 2"/>
          <p:cNvSpPr>
            <a:spLocks noGrp="1"/>
          </p:cNvSpPr>
          <p:nvPr>
            <p:ph sz="half" idx="1"/>
          </p:nvPr>
        </p:nvSpPr>
        <p:spPr>
          <a:xfrm>
            <a:off x="6585857" y="1099457"/>
            <a:ext cx="4963886" cy="5181600"/>
          </a:xfrm>
        </p:spPr>
        <p:txBody>
          <a:bodyPr/>
          <a:lstStyle/>
          <a:p>
            <a:pPr marL="0" indent="0">
              <a:buNone/>
            </a:pPr>
            <a:r>
              <a:rPr lang="es-PE" dirty="0" smtClean="0"/>
              <a:t>En Provincia de Huarochirí: </a:t>
            </a:r>
          </a:p>
          <a:p>
            <a:r>
              <a:rPr lang="es-PE" dirty="0" smtClean="0"/>
              <a:t>Rio </a:t>
            </a:r>
            <a:r>
              <a:rPr lang="es-PE" dirty="0" err="1" smtClean="0"/>
              <a:t>Rimac</a:t>
            </a:r>
            <a:r>
              <a:rPr lang="es-PE" dirty="0" smtClean="0"/>
              <a:t>   - Plataforma</a:t>
            </a:r>
          </a:p>
          <a:p>
            <a:endParaRPr lang="es-PE" dirty="0"/>
          </a:p>
          <a:p>
            <a:endParaRPr lang="es-PE" dirty="0"/>
          </a:p>
          <a:p>
            <a:r>
              <a:rPr lang="es-PE" dirty="0" smtClean="0"/>
              <a:t>Participaron: 5 personas </a:t>
            </a:r>
          </a:p>
          <a:p>
            <a:endParaRPr lang="es-PE" dirty="0" smtClean="0"/>
          </a:p>
          <a:p>
            <a:r>
              <a:rPr lang="es-PE" dirty="0" smtClean="0"/>
              <a:t>Fechas: 28/09 – 05/10/2020</a:t>
            </a:r>
            <a:endParaRPr lang="es-PE" dirty="0"/>
          </a:p>
        </p:txBody>
      </p:sp>
    </p:spTree>
    <p:extLst>
      <p:ext uri="{BB962C8B-B14F-4D97-AF65-F5344CB8AC3E}">
        <p14:creationId xmlns:p14="http://schemas.microsoft.com/office/powerpoint/2010/main" val="2962601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58132"/>
          </a:xfrm>
        </p:spPr>
        <p:txBody>
          <a:bodyPr>
            <a:normAutofit fontScale="90000"/>
          </a:bodyPr>
          <a:lstStyle/>
          <a:p>
            <a:pPr algn="ctr"/>
            <a:r>
              <a:rPr lang="es-PE" dirty="0" smtClean="0"/>
              <a:t>ZONAS DONDE SE REALIZO</a:t>
            </a:r>
            <a:endParaRPr lang="es-PE" dirty="0"/>
          </a:p>
        </p:txBody>
      </p:sp>
      <p:sp>
        <p:nvSpPr>
          <p:cNvPr id="5" name="Marcador de contenido 2"/>
          <p:cNvSpPr>
            <a:spLocks noGrp="1"/>
          </p:cNvSpPr>
          <p:nvPr>
            <p:ph sz="half" idx="1"/>
          </p:nvPr>
        </p:nvSpPr>
        <p:spPr>
          <a:xfrm>
            <a:off x="838200" y="1253331"/>
            <a:ext cx="5181600" cy="4351338"/>
          </a:xfrm>
        </p:spPr>
        <p:txBody>
          <a:bodyPr/>
          <a:lstStyle/>
          <a:p>
            <a:pPr marL="0" indent="0">
              <a:buNone/>
            </a:pPr>
            <a:r>
              <a:rPr lang="es-PE" dirty="0" smtClean="0"/>
              <a:t>En Provincia de Cajamarca: </a:t>
            </a:r>
          </a:p>
          <a:p>
            <a:pPr lvl="0"/>
            <a:r>
              <a:rPr lang="es-PE" dirty="0" smtClean="0"/>
              <a:t>Rio Grande, </a:t>
            </a:r>
            <a:r>
              <a:rPr lang="es-PE" dirty="0" err="1" smtClean="0"/>
              <a:t>Puruguay</a:t>
            </a:r>
            <a:r>
              <a:rPr lang="es-PE" dirty="0" smtClean="0"/>
              <a:t> y San Lucas  - Defensoras y defensores de la Vida y la </a:t>
            </a:r>
            <a:r>
              <a:rPr lang="es-PE" dirty="0" err="1" smtClean="0"/>
              <a:t>Pachamama</a:t>
            </a:r>
            <a:r>
              <a:rPr lang="es-PE" dirty="0" smtClean="0"/>
              <a:t> de Cajamarca - </a:t>
            </a:r>
            <a:r>
              <a:rPr lang="es-PE" dirty="0"/>
              <a:t>DEVIPACAJ</a:t>
            </a:r>
          </a:p>
          <a:p>
            <a:endParaRPr lang="es-PE" dirty="0" smtClean="0"/>
          </a:p>
          <a:p>
            <a:endParaRPr lang="es-PE" dirty="0"/>
          </a:p>
          <a:p>
            <a:r>
              <a:rPr lang="es-PE" dirty="0" smtClean="0"/>
              <a:t>Participaron: 7 personas </a:t>
            </a:r>
          </a:p>
          <a:p>
            <a:r>
              <a:rPr lang="es-PE" dirty="0" smtClean="0"/>
              <a:t>Fechas:  11- 19 enero </a:t>
            </a:r>
            <a:endParaRPr lang="es-PE" dirty="0"/>
          </a:p>
        </p:txBody>
      </p:sp>
      <p:pic>
        <p:nvPicPr>
          <p:cNvPr id="6" name="Marcador de contenido 5"/>
          <p:cNvPicPr>
            <a:picLocks noGrp="1"/>
          </p:cNvPicPr>
          <p:nvPr>
            <p:ph sz="half" idx="2"/>
          </p:nvPr>
        </p:nvPicPr>
        <p:blipFill>
          <a:blip r:embed="rId2"/>
          <a:stretch>
            <a:fillRect/>
          </a:stretch>
        </p:blipFill>
        <p:spPr>
          <a:xfrm>
            <a:off x="6172200" y="2235200"/>
            <a:ext cx="5181600" cy="2914650"/>
          </a:xfrm>
          <a:prstGeom prst="rect">
            <a:avLst/>
          </a:prstGeom>
        </p:spPr>
      </p:pic>
    </p:spTree>
    <p:extLst>
      <p:ext uri="{BB962C8B-B14F-4D97-AF65-F5344CB8AC3E}">
        <p14:creationId xmlns:p14="http://schemas.microsoft.com/office/powerpoint/2010/main" val="1413664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69182"/>
            <a:ext cx="10515600" cy="1325563"/>
          </a:xfrm>
        </p:spPr>
        <p:txBody>
          <a:bodyPr/>
          <a:lstStyle/>
          <a:p>
            <a:pPr algn="ctr"/>
            <a:r>
              <a:rPr lang="es-PE" dirty="0" smtClean="0"/>
              <a:t>RESULTADOS EN CONDORCANQUI  </a:t>
            </a:r>
            <a:endParaRPr lang="es-PE" dirty="0"/>
          </a:p>
        </p:txBody>
      </p:sp>
      <p:sp>
        <p:nvSpPr>
          <p:cNvPr id="3" name="Marcador de contenido 2"/>
          <p:cNvSpPr>
            <a:spLocks noGrp="1"/>
          </p:cNvSpPr>
          <p:nvPr>
            <p:ph sz="half" idx="1"/>
          </p:nvPr>
        </p:nvSpPr>
        <p:spPr>
          <a:xfrm>
            <a:off x="914400" y="1121229"/>
            <a:ext cx="5181600" cy="5323114"/>
          </a:xfrm>
        </p:spPr>
        <p:txBody>
          <a:bodyPr>
            <a:noAutofit/>
          </a:bodyPr>
          <a:lstStyle/>
          <a:p>
            <a:pPr marL="0" lvl="0" indent="0" algn="ctr">
              <a:lnSpc>
                <a:spcPct val="107000"/>
              </a:lnSpc>
              <a:spcAft>
                <a:spcPts val="800"/>
              </a:spcAft>
              <a:buNone/>
            </a:pPr>
            <a:r>
              <a:rPr lang="es-PE" sz="1400" dirty="0" smtClean="0">
                <a:effectLst/>
                <a:latin typeface="Arial" panose="020B0604020202020204" pitchFamily="34" charset="0"/>
                <a:ea typeface="Calibri" panose="020F0502020204030204" pitchFamily="34" charset="0"/>
                <a:cs typeface="Arial" panose="020B0604020202020204" pitchFamily="34" charset="0"/>
              </a:rPr>
              <a:t>Rio Marañón </a:t>
            </a:r>
          </a:p>
          <a:p>
            <a:pPr marL="342900" lvl="0" indent="-342900" algn="just">
              <a:lnSpc>
                <a:spcPct val="107000"/>
              </a:lnSpc>
              <a:spcAft>
                <a:spcPts val="800"/>
              </a:spcAft>
              <a:buFont typeface="Calibri" panose="020F0502020204030204" pitchFamily="34" charset="0"/>
              <a:buChar char="-"/>
            </a:pPr>
            <a:r>
              <a:rPr lang="es-PE" sz="1400" dirty="0" smtClean="0">
                <a:effectLst/>
                <a:latin typeface="Arial" panose="020B0604020202020204" pitchFamily="34" charset="0"/>
                <a:ea typeface="Calibri" panose="020F0502020204030204" pitchFamily="34" charset="0"/>
                <a:cs typeface="Arial" panose="020B0604020202020204" pitchFamily="34" charset="0"/>
              </a:rPr>
              <a:t>Existe mucha desconfianza e incertidumbre respecto al desmontaje del Pozo </a:t>
            </a:r>
            <a:r>
              <a:rPr lang="es-PE" sz="1400" dirty="0" err="1" smtClean="0">
                <a:effectLst/>
                <a:latin typeface="Arial" panose="020B0604020202020204" pitchFamily="34" charset="0"/>
                <a:ea typeface="Calibri" panose="020F0502020204030204" pitchFamily="34" charset="0"/>
                <a:cs typeface="Arial" panose="020B0604020202020204" pitchFamily="34" charset="0"/>
              </a:rPr>
              <a:t>Dom</a:t>
            </a:r>
            <a:r>
              <a:rPr lang="es-PE" sz="1400" dirty="0" smtClean="0">
                <a:effectLst/>
                <a:latin typeface="Arial" panose="020B0604020202020204" pitchFamily="34" charset="0"/>
                <a:ea typeface="Calibri" panose="020F0502020204030204" pitchFamily="34" charset="0"/>
                <a:cs typeface="Arial" panose="020B0604020202020204" pitchFamily="34" charset="0"/>
              </a:rPr>
              <a:t> (Lote 116), debido a que en las 2.5 Has que ocupa el centro de operaciones, existen posas abiertas para el almacenamiento de residuos sólidos y productos químicos, </a:t>
            </a:r>
          </a:p>
          <a:p>
            <a:pPr marL="342900" lvl="0" indent="-342900" algn="just">
              <a:lnSpc>
                <a:spcPct val="107000"/>
              </a:lnSpc>
              <a:spcAft>
                <a:spcPts val="800"/>
              </a:spcAft>
              <a:buFont typeface="Calibri" panose="020F0502020204030204" pitchFamily="34" charset="0"/>
              <a:buChar char="-"/>
            </a:pPr>
            <a:r>
              <a:rPr lang="es-PE" sz="1400" dirty="0" smtClean="0">
                <a:latin typeface="Arial" panose="020B0604020202020204" pitchFamily="34" charset="0"/>
                <a:ea typeface="Calibri" panose="020F0502020204030204" pitchFamily="34" charset="0"/>
                <a:cs typeface="Arial" panose="020B0604020202020204" pitchFamily="34" charset="0"/>
              </a:rPr>
              <a:t>La </a:t>
            </a:r>
            <a:r>
              <a:rPr lang="es-PE" sz="1400" dirty="0" smtClean="0">
                <a:effectLst/>
                <a:latin typeface="Arial" panose="020B0604020202020204" pitchFamily="34" charset="0"/>
                <a:ea typeface="Calibri" panose="020F0502020204030204" pitchFamily="34" charset="0"/>
                <a:cs typeface="Arial" panose="020B0604020202020204" pitchFamily="34" charset="0"/>
              </a:rPr>
              <a:t>instalación de tuberías de desagüe que descargan en la quebrada </a:t>
            </a:r>
            <a:r>
              <a:rPr lang="es-PE" sz="1400" dirty="0" err="1" smtClean="0">
                <a:effectLst/>
                <a:latin typeface="Arial" panose="020B0604020202020204" pitchFamily="34" charset="0"/>
                <a:ea typeface="Calibri" panose="020F0502020204030204" pitchFamily="34" charset="0"/>
                <a:cs typeface="Arial" panose="020B0604020202020204" pitchFamily="34" charset="0"/>
              </a:rPr>
              <a:t>Chigkag</a:t>
            </a:r>
            <a:r>
              <a:rPr lang="es-PE" sz="1400" dirty="0" smtClean="0">
                <a:effectLst/>
                <a:latin typeface="Arial" panose="020B0604020202020204" pitchFamily="34" charset="0"/>
                <a:ea typeface="Calibri" panose="020F0502020204030204" pitchFamily="34" charset="0"/>
                <a:cs typeface="Arial" panose="020B0604020202020204" pitchFamily="34" charset="0"/>
              </a:rPr>
              <a:t>. La empresa arroja los desperdicios a la quebrada contaminando el agua y del suelo, afectando a los animales del monte y a los peces, ninguno están en condiciones de ser consumidos.  </a:t>
            </a:r>
          </a:p>
          <a:p>
            <a:pPr marL="342900" lvl="0" indent="-342900" algn="just">
              <a:lnSpc>
                <a:spcPct val="107000"/>
              </a:lnSpc>
              <a:spcAft>
                <a:spcPts val="800"/>
              </a:spcAft>
              <a:buFont typeface="Calibri" panose="020F0502020204030204" pitchFamily="34" charset="0"/>
              <a:buChar char="-"/>
            </a:pPr>
            <a:r>
              <a:rPr lang="es-PE" sz="1400" dirty="0" smtClean="0">
                <a:effectLst/>
                <a:latin typeface="Arial" panose="020B0604020202020204" pitchFamily="34" charset="0"/>
                <a:ea typeface="Calibri" panose="020F0502020204030204" pitchFamily="34" charset="0"/>
                <a:cs typeface="Arial" panose="020B0604020202020204" pitchFamily="34" charset="0"/>
              </a:rPr>
              <a:t>También se ha encontrado latas, plásticos, cartones, y desperdicios en general que proceden del Programa </a:t>
            </a:r>
            <a:r>
              <a:rPr lang="es-PE" sz="1400" dirty="0" err="1" smtClean="0">
                <a:effectLst/>
                <a:latin typeface="Arial" panose="020B0604020202020204" pitchFamily="34" charset="0"/>
                <a:ea typeface="Calibri" panose="020F0502020204030204" pitchFamily="34" charset="0"/>
                <a:cs typeface="Arial" panose="020B0604020202020204" pitchFamily="34" charset="0"/>
              </a:rPr>
              <a:t>Qali</a:t>
            </a:r>
            <a:r>
              <a:rPr lang="es-PE" sz="1400" dirty="0" smtClean="0">
                <a:effectLst/>
                <a:latin typeface="Arial" panose="020B0604020202020204" pitchFamily="34" charset="0"/>
                <a:ea typeface="Calibri" panose="020F0502020204030204" pitchFamily="34" charset="0"/>
                <a:cs typeface="Arial" panose="020B0604020202020204" pitchFamily="34" charset="0"/>
              </a:rPr>
              <a:t> </a:t>
            </a:r>
            <a:r>
              <a:rPr lang="es-PE" sz="1400" dirty="0" err="1" smtClean="0">
                <a:effectLst/>
                <a:latin typeface="Arial" panose="020B0604020202020204" pitchFamily="34" charset="0"/>
                <a:ea typeface="Calibri" panose="020F0502020204030204" pitchFamily="34" charset="0"/>
                <a:cs typeface="Arial" panose="020B0604020202020204" pitchFamily="34" charset="0"/>
              </a:rPr>
              <a:t>Warma</a:t>
            </a:r>
            <a:r>
              <a:rPr lang="es-PE" sz="1400" dirty="0" smtClean="0">
                <a:effectLst/>
                <a:latin typeface="Arial" panose="020B0604020202020204" pitchFamily="34" charset="0"/>
                <a:ea typeface="Calibri" panose="020F0502020204030204" pitchFamily="34" charset="0"/>
                <a:cs typeface="Arial" panose="020B0604020202020204" pitchFamily="34" charset="0"/>
              </a:rPr>
              <a:t>, pero también de las actividades que realizan los pobladores, existen residuos de pañales descartables, pilas, baterías, </a:t>
            </a:r>
            <a:r>
              <a:rPr lang="es-PE" sz="1400" dirty="0" err="1" smtClean="0">
                <a:effectLst/>
                <a:latin typeface="Arial" panose="020B0604020202020204" pitchFamily="34" charset="0"/>
                <a:ea typeface="Calibri" panose="020F0502020204030204" pitchFamily="34" charset="0"/>
                <a:cs typeface="Arial" panose="020B0604020202020204" pitchFamily="34" charset="0"/>
              </a:rPr>
              <a:t>etc</a:t>
            </a:r>
            <a:r>
              <a:rPr lang="es-PE" sz="1400" dirty="0" smtClean="0">
                <a:effectLst/>
                <a:latin typeface="Arial" panose="020B0604020202020204" pitchFamily="34" charset="0"/>
                <a:ea typeface="Calibri" panose="020F0502020204030204" pitchFamily="34" charset="0"/>
                <a:cs typeface="Arial" panose="020B0604020202020204" pitchFamily="34" charset="0"/>
              </a:rPr>
              <a:t>, que son los que contaminan el río.</a:t>
            </a:r>
          </a:p>
          <a:p>
            <a:pPr marL="342900" lvl="0" indent="-342900" algn="just">
              <a:lnSpc>
                <a:spcPct val="107000"/>
              </a:lnSpc>
              <a:spcAft>
                <a:spcPts val="800"/>
              </a:spcAft>
              <a:buFont typeface="Calibri" panose="020F0502020204030204" pitchFamily="34" charset="0"/>
              <a:buChar char="-"/>
            </a:pPr>
            <a:r>
              <a:rPr lang="es-PE" sz="1400" dirty="0" smtClean="0">
                <a:latin typeface="Arial" panose="020B0604020202020204" pitchFamily="34" charset="0"/>
                <a:ea typeface="Calibri" panose="020F0502020204030204" pitchFamily="34" charset="0"/>
                <a:cs typeface="Arial" panose="020B0604020202020204" pitchFamily="34" charset="0"/>
              </a:rPr>
              <a:t>La empresa ha generado muchos conflictos internos: sociales, políticos, económicos, culturales. </a:t>
            </a:r>
            <a:endParaRPr lang="es-PE" sz="1400" dirty="0" smtClean="0">
              <a:effectLst/>
              <a:latin typeface="Arial" panose="020B0604020202020204" pitchFamily="34" charset="0"/>
              <a:ea typeface="Calibri" panose="020F0502020204030204" pitchFamily="34" charset="0"/>
              <a:cs typeface="Arial" panose="020B0604020202020204" pitchFamily="34" charset="0"/>
            </a:endParaRPr>
          </a:p>
        </p:txBody>
      </p:sp>
      <p:sp>
        <p:nvSpPr>
          <p:cNvPr id="4" name="Marcador de contenido 3"/>
          <p:cNvSpPr>
            <a:spLocks noGrp="1"/>
          </p:cNvSpPr>
          <p:nvPr>
            <p:ph sz="half" idx="2"/>
          </p:nvPr>
        </p:nvSpPr>
        <p:spPr>
          <a:xfrm>
            <a:off x="6172200" y="1121229"/>
            <a:ext cx="5181600" cy="5323113"/>
          </a:xfrm>
        </p:spPr>
        <p:txBody>
          <a:bodyPr>
            <a:normAutofit fontScale="25000" lnSpcReduction="20000"/>
          </a:bodyPr>
          <a:lstStyle/>
          <a:p>
            <a:pPr marL="0" lvl="0" indent="0" algn="ctr">
              <a:lnSpc>
                <a:spcPct val="107000"/>
              </a:lnSpc>
              <a:spcAft>
                <a:spcPts val="800"/>
              </a:spcAft>
              <a:buNone/>
            </a:pPr>
            <a:r>
              <a:rPr lang="es-PE" sz="7200" dirty="0" smtClean="0">
                <a:effectLst/>
                <a:latin typeface="Arial" panose="020B0604020202020204" pitchFamily="34" charset="0"/>
                <a:ea typeface="Calibri" panose="020F0502020204030204" pitchFamily="34" charset="0"/>
                <a:cs typeface="Times New Roman" panose="02020603050405020304" pitchFamily="18" charset="0"/>
              </a:rPr>
              <a:t>Rio Santiago </a:t>
            </a:r>
          </a:p>
          <a:p>
            <a:pPr marL="342900" lvl="0" indent="-342900" algn="just">
              <a:lnSpc>
                <a:spcPct val="107000"/>
              </a:lnSpc>
              <a:spcAft>
                <a:spcPts val="800"/>
              </a:spcAft>
              <a:buFont typeface="Calibri" panose="020F0502020204030204" pitchFamily="34" charset="0"/>
              <a:buChar char="-"/>
            </a:pPr>
            <a:r>
              <a:rPr lang="es-PE" sz="5600" dirty="0" smtClean="0">
                <a:effectLst/>
                <a:latin typeface="Arial" panose="020B0604020202020204" pitchFamily="34" charset="0"/>
                <a:ea typeface="Calibri" panose="020F0502020204030204" pitchFamily="34" charset="0"/>
                <a:cs typeface="Arial" panose="020B0604020202020204" pitchFamily="34" charset="0"/>
              </a:rPr>
              <a:t>Se ha encontrado que los contaminantes son diversos, pero dos son los más significativos: maderas, cartones y plásticos producto de la actividad comercial en La Poza, también el abandono de equipos, fierros, metales, cajones y otros que son empleados para el embalaje de mercaderías. </a:t>
            </a:r>
          </a:p>
          <a:p>
            <a:pPr marL="342900" lvl="0" indent="-342900" algn="just">
              <a:lnSpc>
                <a:spcPct val="107000"/>
              </a:lnSpc>
              <a:spcAft>
                <a:spcPts val="800"/>
              </a:spcAft>
              <a:buFont typeface="Calibri" panose="020F0502020204030204" pitchFamily="34" charset="0"/>
              <a:buChar char="-"/>
            </a:pPr>
            <a:r>
              <a:rPr lang="es-PE" sz="5600" dirty="0" smtClean="0">
                <a:latin typeface="Arial" panose="020B0604020202020204" pitchFamily="34" charset="0"/>
                <a:ea typeface="Calibri" panose="020F0502020204030204" pitchFamily="34" charset="0"/>
                <a:cs typeface="Arial" panose="020B0604020202020204" pitchFamily="34" charset="0"/>
              </a:rPr>
              <a:t>Por ser un Centro Poblado, </a:t>
            </a:r>
            <a:r>
              <a:rPr lang="es-PE" sz="5600" dirty="0" smtClean="0">
                <a:effectLst/>
                <a:latin typeface="Arial" panose="020B0604020202020204" pitchFamily="34" charset="0"/>
                <a:ea typeface="Calibri" panose="020F0502020204030204" pitchFamily="34" charset="0"/>
                <a:cs typeface="Arial" panose="020B0604020202020204" pitchFamily="34" charset="0"/>
              </a:rPr>
              <a:t>se encuentran tuberías de desagüe que descargan en el río, botaderos de basura muy próximos a las escuelas y/o a viviendas, que genera la contaminación del río y del suelo. </a:t>
            </a:r>
          </a:p>
          <a:p>
            <a:pPr marL="342900" lvl="0" indent="-342900" algn="just">
              <a:lnSpc>
                <a:spcPct val="107000"/>
              </a:lnSpc>
              <a:spcAft>
                <a:spcPts val="800"/>
              </a:spcAft>
              <a:buFont typeface="Calibri" panose="020F0502020204030204" pitchFamily="34" charset="0"/>
              <a:buChar char="-"/>
            </a:pPr>
            <a:r>
              <a:rPr lang="es-PE" sz="5600" dirty="0" smtClean="0">
                <a:effectLst/>
                <a:latin typeface="Arial" panose="020B0604020202020204" pitchFamily="34" charset="0"/>
                <a:ea typeface="Calibri" panose="020F0502020204030204" pitchFamily="34" charset="0"/>
                <a:cs typeface="Arial" panose="020B0604020202020204" pitchFamily="34" charset="0"/>
              </a:rPr>
              <a:t>Los empaques de los programas sociales como cartones, plásticos, latas, </a:t>
            </a:r>
            <a:r>
              <a:rPr lang="es-PE" sz="5600" dirty="0" err="1" smtClean="0">
                <a:effectLst/>
                <a:latin typeface="Arial" panose="020B0604020202020204" pitchFamily="34" charset="0"/>
                <a:ea typeface="Calibri" panose="020F0502020204030204" pitchFamily="34" charset="0"/>
                <a:cs typeface="Arial" panose="020B0604020202020204" pitchFamily="34" charset="0"/>
              </a:rPr>
              <a:t>etc</a:t>
            </a:r>
            <a:r>
              <a:rPr lang="es-PE" sz="5600" dirty="0" smtClean="0">
                <a:effectLst/>
                <a:latin typeface="Arial" panose="020B0604020202020204" pitchFamily="34" charset="0"/>
                <a:ea typeface="Calibri" panose="020F0502020204030204" pitchFamily="34" charset="0"/>
                <a:cs typeface="Arial" panose="020B0604020202020204" pitchFamily="34" charset="0"/>
              </a:rPr>
              <a:t> son acumulados en la ribera del río, la gente no sabe donde ponerlo porque no hay un lugar para la disposición final.   </a:t>
            </a:r>
          </a:p>
          <a:p>
            <a:pPr marL="342900" lvl="0" indent="-342900" algn="just">
              <a:lnSpc>
                <a:spcPct val="107000"/>
              </a:lnSpc>
              <a:spcAft>
                <a:spcPts val="800"/>
              </a:spcAft>
              <a:buFont typeface="Calibri" panose="020F0502020204030204" pitchFamily="34" charset="0"/>
              <a:buChar char="-"/>
            </a:pPr>
            <a:r>
              <a:rPr lang="es-PE" sz="5600" dirty="0" smtClean="0">
                <a:effectLst/>
                <a:latin typeface="Arial" panose="020B0604020202020204" pitchFamily="34" charset="0"/>
                <a:ea typeface="Calibri" panose="020F0502020204030204" pitchFamily="34" charset="0"/>
                <a:cs typeface="Arial" panose="020B0604020202020204" pitchFamily="34" charset="0"/>
              </a:rPr>
              <a:t>También se ha encontrado lugares de acumulación de excremento que llegan a la quebrada y posteriormente llega al río, lugar donde gran parte de la población se baña sin tomar en cuenta que el agua está contaminada. </a:t>
            </a:r>
          </a:p>
          <a:p>
            <a:pPr marL="342900" lvl="0" indent="-342900" algn="just">
              <a:lnSpc>
                <a:spcPct val="107000"/>
              </a:lnSpc>
              <a:spcAft>
                <a:spcPts val="800"/>
              </a:spcAft>
              <a:buFont typeface="Calibri" panose="020F0502020204030204" pitchFamily="34" charset="0"/>
              <a:buChar char="-"/>
            </a:pPr>
            <a:r>
              <a:rPr lang="es-PE" sz="5600" dirty="0" smtClean="0">
                <a:effectLst/>
                <a:latin typeface="Arial" panose="020B0604020202020204" pitchFamily="34" charset="0"/>
                <a:ea typeface="Calibri" panose="020F0502020204030204" pitchFamily="34" charset="0"/>
                <a:cs typeface="Arial" panose="020B0604020202020204" pitchFamily="34" charset="0"/>
              </a:rPr>
              <a:t>La población consume agua entubada, carente de tratamiento, por lo que las enfermedades estomacales son frecuentes, especialmente en los niños.  </a:t>
            </a:r>
          </a:p>
          <a:p>
            <a:endParaRPr lang="es-PE" dirty="0"/>
          </a:p>
        </p:txBody>
      </p:sp>
    </p:spTree>
    <p:extLst>
      <p:ext uri="{BB962C8B-B14F-4D97-AF65-F5344CB8AC3E}">
        <p14:creationId xmlns:p14="http://schemas.microsoft.com/office/powerpoint/2010/main" val="3116703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930275"/>
          </a:xfrm>
        </p:spPr>
        <p:txBody>
          <a:bodyPr>
            <a:normAutofit/>
          </a:bodyPr>
          <a:lstStyle/>
          <a:p>
            <a:r>
              <a:rPr lang="es-PE" sz="4000" dirty="0" smtClean="0"/>
              <a:t>RESULTADOS EN SAN MATEO – HUAROCHIRI </a:t>
            </a:r>
            <a:endParaRPr lang="es-PE" sz="4000" dirty="0"/>
          </a:p>
        </p:txBody>
      </p:sp>
      <p:sp>
        <p:nvSpPr>
          <p:cNvPr id="7" name="Marcador de contenido 6"/>
          <p:cNvSpPr>
            <a:spLocks noGrp="1"/>
          </p:cNvSpPr>
          <p:nvPr>
            <p:ph sz="half" idx="1"/>
          </p:nvPr>
        </p:nvSpPr>
        <p:spPr>
          <a:xfrm>
            <a:off x="838200" y="1295400"/>
            <a:ext cx="5181600" cy="4881563"/>
          </a:xfrm>
        </p:spPr>
        <p:txBody>
          <a:bodyPr>
            <a:noAutofit/>
          </a:bodyPr>
          <a:lstStyle/>
          <a:p>
            <a:pPr>
              <a:buFontTx/>
              <a:buChar char="-"/>
            </a:pPr>
            <a:r>
              <a:rPr lang="es-PE" sz="2000" dirty="0" smtClean="0">
                <a:latin typeface="Arial" panose="020B0604020202020204" pitchFamily="34" charset="0"/>
                <a:cs typeface="Arial" panose="020B0604020202020204" pitchFamily="34" charset="0"/>
              </a:rPr>
              <a:t>El principal problema es la contaminación generada por la actividad minera, también por acción de los pobladores y el transporte vehicular.</a:t>
            </a:r>
          </a:p>
          <a:p>
            <a:pPr>
              <a:buFontTx/>
              <a:buChar char="-"/>
            </a:pPr>
            <a:r>
              <a:rPr lang="es-PE" sz="2000" dirty="0" smtClean="0">
                <a:latin typeface="Arial" panose="020B0604020202020204" pitchFamily="34" charset="0"/>
                <a:cs typeface="Arial" panose="020B0604020202020204" pitchFamily="34" charset="0"/>
              </a:rPr>
              <a:t>Las mineras tienen sus </a:t>
            </a:r>
            <a:r>
              <a:rPr lang="es-PE" sz="2000" dirty="0" err="1" smtClean="0">
                <a:latin typeface="Arial" panose="020B0604020202020204" pitchFamily="34" charset="0"/>
                <a:cs typeface="Arial" panose="020B0604020202020204" pitchFamily="34" charset="0"/>
              </a:rPr>
              <a:t>relaveras</a:t>
            </a:r>
            <a:r>
              <a:rPr lang="es-PE" sz="2000" dirty="0" smtClean="0">
                <a:latin typeface="Arial" panose="020B0604020202020204" pitchFamily="34" charset="0"/>
                <a:cs typeface="Arial" panose="020B0604020202020204" pitchFamily="34" charset="0"/>
              </a:rPr>
              <a:t> en las partes altas y estos depósitos no son debidamente tratadas, los riesgos están en la época de lluvias que se rebalsan y bajan con el agua hacia el río. </a:t>
            </a:r>
          </a:p>
          <a:p>
            <a:pPr>
              <a:buFontTx/>
              <a:buChar char="-"/>
            </a:pPr>
            <a:r>
              <a:rPr lang="es-PE" sz="2000" dirty="0">
                <a:latin typeface="Arial" panose="020B0604020202020204" pitchFamily="34" charset="0"/>
                <a:cs typeface="Arial" panose="020B0604020202020204" pitchFamily="34" charset="0"/>
              </a:rPr>
              <a:t> </a:t>
            </a:r>
            <a:r>
              <a:rPr lang="es-PE" sz="2000" dirty="0" smtClean="0">
                <a:latin typeface="Arial" panose="020B0604020202020204" pitchFamily="34" charset="0"/>
                <a:cs typeface="Arial" panose="020B0604020202020204" pitchFamily="34" charset="0"/>
              </a:rPr>
              <a:t>Cuando se secan bajan en el aire a través de las partículas, que igualmente es aspirado por la población. </a:t>
            </a:r>
          </a:p>
          <a:p>
            <a:pPr>
              <a:buFontTx/>
              <a:buChar char="-"/>
            </a:pPr>
            <a:r>
              <a:rPr lang="es-PE" sz="2000" dirty="0">
                <a:latin typeface="Arial" panose="020B0604020202020204" pitchFamily="34" charset="0"/>
                <a:cs typeface="Arial" panose="020B0604020202020204" pitchFamily="34" charset="0"/>
              </a:rPr>
              <a:t> </a:t>
            </a:r>
            <a:r>
              <a:rPr lang="es-PE" sz="2000" dirty="0" smtClean="0">
                <a:latin typeface="Arial" panose="020B0604020202020204" pitchFamily="34" charset="0"/>
                <a:cs typeface="Arial" panose="020B0604020202020204" pitchFamily="34" charset="0"/>
              </a:rPr>
              <a:t>La población también contamina por el destino de las aguas servidas y la basura</a:t>
            </a:r>
          </a:p>
          <a:p>
            <a:endParaRPr lang="es-PE" sz="2000" dirty="0">
              <a:latin typeface="Arial" panose="020B0604020202020204" pitchFamily="34" charset="0"/>
              <a:cs typeface="Arial" panose="020B0604020202020204" pitchFamily="34" charset="0"/>
            </a:endParaRPr>
          </a:p>
        </p:txBody>
      </p:sp>
      <p:sp>
        <p:nvSpPr>
          <p:cNvPr id="8" name="Marcador de contenido 7"/>
          <p:cNvSpPr>
            <a:spLocks noGrp="1"/>
          </p:cNvSpPr>
          <p:nvPr>
            <p:ph sz="half" idx="2"/>
          </p:nvPr>
        </p:nvSpPr>
        <p:spPr>
          <a:xfrm>
            <a:off x="6172200" y="1295400"/>
            <a:ext cx="5181600" cy="4881563"/>
          </a:xfrm>
        </p:spPr>
        <p:txBody>
          <a:bodyPr>
            <a:normAutofit/>
          </a:bodyPr>
          <a:lstStyle/>
          <a:p>
            <a:r>
              <a:rPr lang="es-PE" sz="2000" dirty="0" smtClean="0">
                <a:latin typeface="Arial" panose="020B0604020202020204" pitchFamily="34" charset="0"/>
                <a:cs typeface="Arial" panose="020B0604020202020204" pitchFamily="34" charset="0"/>
              </a:rPr>
              <a:t>Particularmente,  en San Mateo existe un Camal Municipal donde sacrifican al ganado,  todos los desperdicios van hacia el río a través de las cañerías de desagüe.  </a:t>
            </a:r>
          </a:p>
          <a:p>
            <a:pPr lvl="0"/>
            <a:endParaRPr lang="es-PE" sz="2000" dirty="0" smtClean="0">
              <a:latin typeface="Arial" panose="020B0604020202020204" pitchFamily="34" charset="0"/>
              <a:cs typeface="Arial" panose="020B0604020202020204" pitchFamily="34" charset="0"/>
            </a:endParaRPr>
          </a:p>
          <a:p>
            <a:pPr lvl="0"/>
            <a:r>
              <a:rPr lang="es-PE" sz="2000" dirty="0" smtClean="0">
                <a:latin typeface="Arial" panose="020B0604020202020204" pitchFamily="34" charset="0"/>
                <a:cs typeface="Arial" panose="020B0604020202020204" pitchFamily="34" charset="0"/>
              </a:rPr>
              <a:t>El </a:t>
            </a:r>
            <a:r>
              <a:rPr lang="es-PE" sz="2000" dirty="0">
                <a:latin typeface="Arial" panose="020B0604020202020204" pitchFamily="34" charset="0"/>
                <a:cs typeface="Arial" panose="020B0604020202020204" pitchFamily="34" charset="0"/>
              </a:rPr>
              <a:t>transito también contamina por el </a:t>
            </a:r>
            <a:r>
              <a:rPr lang="es-PE" sz="2000" dirty="0" err="1" smtClean="0">
                <a:latin typeface="Arial" panose="020B0604020202020204" pitchFamily="34" charset="0"/>
                <a:cs typeface="Arial" panose="020B0604020202020204" pitchFamily="34" charset="0"/>
              </a:rPr>
              <a:t>smock</a:t>
            </a:r>
            <a:r>
              <a:rPr lang="es-PE" sz="2000" dirty="0" smtClean="0">
                <a:latin typeface="Arial" panose="020B0604020202020204" pitchFamily="34" charset="0"/>
                <a:cs typeface="Arial" panose="020B0604020202020204" pitchFamily="34" charset="0"/>
              </a:rPr>
              <a:t>, a lo largo de la carretera hay desperdicios acumulados, basura, llantas, palos, etc. </a:t>
            </a:r>
            <a:endParaRPr lang="es-PE" sz="2000" dirty="0">
              <a:latin typeface="Arial" panose="020B0604020202020204" pitchFamily="34" charset="0"/>
              <a:cs typeface="Arial" panose="020B0604020202020204" pitchFamily="34" charset="0"/>
            </a:endParaRPr>
          </a:p>
          <a:p>
            <a:endParaRPr lang="es-PE" dirty="0"/>
          </a:p>
        </p:txBody>
      </p:sp>
    </p:spTree>
    <p:extLst>
      <p:ext uri="{BB962C8B-B14F-4D97-AF65-F5344CB8AC3E}">
        <p14:creationId xmlns:p14="http://schemas.microsoft.com/office/powerpoint/2010/main" val="3509203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83961"/>
          </a:xfrm>
        </p:spPr>
        <p:txBody>
          <a:bodyPr>
            <a:normAutofit fontScale="90000"/>
          </a:bodyPr>
          <a:lstStyle/>
          <a:p>
            <a:pPr algn="ctr"/>
            <a:r>
              <a:rPr lang="es-PE" dirty="0" smtClean="0"/>
              <a:t>RESULTADOS EN CAJAMARCA </a:t>
            </a:r>
            <a:endParaRPr lang="es-PE" dirty="0"/>
          </a:p>
        </p:txBody>
      </p:sp>
      <p:sp>
        <p:nvSpPr>
          <p:cNvPr id="3" name="Marcador de contenido 2"/>
          <p:cNvSpPr>
            <a:spLocks noGrp="1"/>
          </p:cNvSpPr>
          <p:nvPr>
            <p:ph sz="half" idx="1"/>
          </p:nvPr>
        </p:nvSpPr>
        <p:spPr>
          <a:xfrm>
            <a:off x="838200" y="1284514"/>
            <a:ext cx="5181600" cy="5192486"/>
          </a:xfrm>
        </p:spPr>
        <p:txBody>
          <a:bodyPr>
            <a:noAutofit/>
          </a:bodyPr>
          <a:lstStyle/>
          <a:p>
            <a:pPr marL="0" lvl="0" indent="0" algn="ctr">
              <a:buNone/>
            </a:pPr>
            <a:r>
              <a:rPr lang="es-PE" sz="2000" dirty="0" smtClean="0">
                <a:latin typeface="Arial" panose="020B0604020202020204" pitchFamily="34" charset="0"/>
                <a:cs typeface="Arial" panose="020B0604020202020204" pitchFamily="34" charset="0"/>
              </a:rPr>
              <a:t>Actividades Económicas </a:t>
            </a:r>
          </a:p>
          <a:p>
            <a:pPr lvl="0">
              <a:buFontTx/>
              <a:buChar char="-"/>
            </a:pPr>
            <a:r>
              <a:rPr lang="es-PE" sz="2000" dirty="0" smtClean="0">
                <a:latin typeface="Arial" panose="020B0604020202020204" pitchFamily="34" charset="0"/>
                <a:cs typeface="Arial" panose="020B0604020202020204" pitchFamily="34" charset="0"/>
              </a:rPr>
              <a:t>Las </a:t>
            </a:r>
            <a:r>
              <a:rPr lang="es-PE" sz="2000" dirty="0">
                <a:latin typeface="Arial" panose="020B0604020202020204" pitchFamily="34" charset="0"/>
                <a:cs typeface="Arial" panose="020B0604020202020204" pitchFamily="34" charset="0"/>
              </a:rPr>
              <a:t>actividades económicas de esta zona son variadas, sin embargo la Minería es la de mayor implicancia, por las inversiones y los impactos sobre los principales recursos (agua, tierra y aire). </a:t>
            </a:r>
            <a:endParaRPr lang="es-PE" sz="2000" dirty="0" smtClean="0">
              <a:latin typeface="Arial" panose="020B0604020202020204" pitchFamily="34" charset="0"/>
              <a:cs typeface="Arial" panose="020B0604020202020204" pitchFamily="34" charset="0"/>
            </a:endParaRPr>
          </a:p>
          <a:p>
            <a:pPr lvl="0">
              <a:buFontTx/>
              <a:buChar char="-"/>
            </a:pPr>
            <a:r>
              <a:rPr lang="es-PE" sz="2000" dirty="0">
                <a:latin typeface="Arial" panose="020B0604020202020204" pitchFamily="34" charset="0"/>
                <a:cs typeface="Arial" panose="020B0604020202020204" pitchFamily="34" charset="0"/>
              </a:rPr>
              <a:t> </a:t>
            </a:r>
            <a:r>
              <a:rPr lang="es-PE" sz="2000" dirty="0" smtClean="0">
                <a:latin typeface="Arial" panose="020B0604020202020204" pitchFamily="34" charset="0"/>
                <a:cs typeface="Arial" panose="020B0604020202020204" pitchFamily="34" charset="0"/>
              </a:rPr>
              <a:t>La </a:t>
            </a:r>
            <a:r>
              <a:rPr lang="es-PE" sz="2000" dirty="0">
                <a:latin typeface="Arial" panose="020B0604020202020204" pitchFamily="34" charset="0"/>
                <a:cs typeface="Arial" panose="020B0604020202020204" pitchFamily="34" charset="0"/>
              </a:rPr>
              <a:t>actividad agropecuaria es la más expandida y las que practicaban la mayoría, es menos rentable, siendo la  pecuaria la de mayor </a:t>
            </a:r>
            <a:r>
              <a:rPr lang="es-PE" sz="2000" dirty="0" smtClean="0">
                <a:latin typeface="Arial" panose="020B0604020202020204" pitchFamily="34" charset="0"/>
                <a:cs typeface="Arial" panose="020B0604020202020204" pitchFamily="34" charset="0"/>
              </a:rPr>
              <a:t>importancia, seguida de la agrícola Artesanía</a:t>
            </a:r>
            <a:r>
              <a:rPr lang="es-PE" sz="2000" dirty="0">
                <a:latin typeface="Arial" panose="020B0604020202020204" pitchFamily="34" charset="0"/>
                <a:cs typeface="Arial" panose="020B0604020202020204" pitchFamily="34" charset="0"/>
              </a:rPr>
              <a:t>, de tejido en telares de </a:t>
            </a:r>
            <a:r>
              <a:rPr lang="es-PE" sz="2000" dirty="0" smtClean="0">
                <a:latin typeface="Arial" panose="020B0604020202020204" pitchFamily="34" charset="0"/>
                <a:cs typeface="Arial" panose="020B0604020202020204" pitchFamily="34" charset="0"/>
              </a:rPr>
              <a:t>cintura</a:t>
            </a:r>
          </a:p>
          <a:p>
            <a:pPr lvl="0">
              <a:buFontTx/>
              <a:buChar char="-"/>
            </a:pPr>
            <a:r>
              <a:rPr lang="es-PE" sz="2000" dirty="0" smtClean="0">
                <a:latin typeface="Arial" panose="020B0604020202020204" pitchFamily="34" charset="0"/>
                <a:cs typeface="Arial" panose="020B0604020202020204" pitchFamily="34" charset="0"/>
              </a:rPr>
              <a:t>Artesanía </a:t>
            </a:r>
            <a:r>
              <a:rPr lang="es-PE" sz="2000" dirty="0">
                <a:latin typeface="Arial" panose="020B0604020202020204" pitchFamily="34" charset="0"/>
                <a:cs typeface="Arial" panose="020B0604020202020204" pitchFamily="34" charset="0"/>
              </a:rPr>
              <a:t>de tallado en piedra  (marmolina</a:t>
            </a:r>
            <a:r>
              <a:rPr lang="es-PE" sz="2000" dirty="0" smtClean="0">
                <a:latin typeface="Arial" panose="020B0604020202020204" pitchFamily="34" charset="0"/>
                <a:cs typeface="Arial" panose="020B0604020202020204" pitchFamily="34" charset="0"/>
              </a:rPr>
              <a:t>)</a:t>
            </a:r>
          </a:p>
          <a:p>
            <a:pPr lvl="0">
              <a:buFontTx/>
              <a:buChar char="-"/>
            </a:pPr>
            <a:r>
              <a:rPr lang="es-PE" sz="2000" dirty="0">
                <a:latin typeface="Arial" panose="020B0604020202020204" pitchFamily="34" charset="0"/>
                <a:cs typeface="Arial" panose="020B0604020202020204" pitchFamily="34" charset="0"/>
              </a:rPr>
              <a:t> </a:t>
            </a:r>
            <a:r>
              <a:rPr lang="es-PE" sz="2000" dirty="0" smtClean="0">
                <a:latin typeface="Arial" panose="020B0604020202020204" pitchFamily="34" charset="0"/>
                <a:cs typeface="Arial" panose="020B0604020202020204" pitchFamily="34" charset="0"/>
              </a:rPr>
              <a:t>Floricultura </a:t>
            </a:r>
            <a:r>
              <a:rPr lang="es-PE" sz="2000" dirty="0">
                <a:latin typeface="Arial" panose="020B0604020202020204" pitchFamily="34" charset="0"/>
                <a:cs typeface="Arial" panose="020B0604020202020204" pitchFamily="34" charset="0"/>
              </a:rPr>
              <a:t>implementando viveros de </a:t>
            </a:r>
            <a:r>
              <a:rPr lang="es-PE" sz="2000" dirty="0" smtClean="0">
                <a:latin typeface="Arial" panose="020B0604020202020204" pitchFamily="34" charset="0"/>
                <a:cs typeface="Arial" panose="020B0604020202020204" pitchFamily="34" charset="0"/>
              </a:rPr>
              <a:t>rosas</a:t>
            </a:r>
          </a:p>
          <a:p>
            <a:pPr lvl="0">
              <a:buFontTx/>
              <a:buChar char="-"/>
            </a:pPr>
            <a:r>
              <a:rPr lang="es-PE" sz="2000" dirty="0">
                <a:latin typeface="Arial" panose="020B0604020202020204" pitchFamily="34" charset="0"/>
                <a:cs typeface="Arial" panose="020B0604020202020204" pitchFamily="34" charset="0"/>
              </a:rPr>
              <a:t> </a:t>
            </a:r>
            <a:r>
              <a:rPr lang="es-PE" sz="2000" dirty="0" smtClean="0">
                <a:latin typeface="Arial" panose="020B0604020202020204" pitchFamily="34" charset="0"/>
                <a:cs typeface="Arial" panose="020B0604020202020204" pitchFamily="34" charset="0"/>
              </a:rPr>
              <a:t>Forestales </a:t>
            </a:r>
            <a:r>
              <a:rPr lang="es-PE" sz="2000" dirty="0">
                <a:latin typeface="Arial" panose="020B0604020202020204" pitchFamily="34" charset="0"/>
                <a:cs typeface="Arial" panose="020B0604020202020204" pitchFamily="34" charset="0"/>
              </a:rPr>
              <a:t>(Pino, eucalipto, sauce, aliso, </a:t>
            </a:r>
            <a:r>
              <a:rPr lang="es-PE" sz="2000" dirty="0" err="1">
                <a:latin typeface="Arial" panose="020B0604020202020204" pitchFamily="34" charset="0"/>
                <a:cs typeface="Arial" panose="020B0604020202020204" pitchFamily="34" charset="0"/>
              </a:rPr>
              <a:t>quinual</a:t>
            </a:r>
            <a:r>
              <a:rPr lang="es-PE" sz="2000" dirty="0">
                <a:latin typeface="Arial" panose="020B0604020202020204" pitchFamily="34" charset="0"/>
                <a:cs typeface="Arial" panose="020B0604020202020204" pitchFamily="34" charset="0"/>
              </a:rPr>
              <a:t>)    </a:t>
            </a:r>
          </a:p>
          <a:p>
            <a:endParaRPr lang="es-PE" sz="2000" dirty="0">
              <a:latin typeface="Arial" panose="020B0604020202020204" pitchFamily="34" charset="0"/>
              <a:cs typeface="Arial" panose="020B0604020202020204" pitchFamily="34" charset="0"/>
            </a:endParaRPr>
          </a:p>
        </p:txBody>
      </p:sp>
      <p:sp>
        <p:nvSpPr>
          <p:cNvPr id="4" name="Marcador de contenido 3"/>
          <p:cNvSpPr>
            <a:spLocks noGrp="1"/>
          </p:cNvSpPr>
          <p:nvPr>
            <p:ph sz="half" idx="2"/>
          </p:nvPr>
        </p:nvSpPr>
        <p:spPr>
          <a:xfrm>
            <a:off x="6172200" y="1360714"/>
            <a:ext cx="5181600" cy="5116286"/>
          </a:xfrm>
        </p:spPr>
        <p:txBody>
          <a:bodyPr>
            <a:noAutofit/>
          </a:bodyPr>
          <a:lstStyle/>
          <a:p>
            <a:pPr marL="0" lvl="0" indent="0" algn="ctr">
              <a:buNone/>
            </a:pPr>
            <a:r>
              <a:rPr lang="es-PE" sz="1600" dirty="0" smtClean="0">
                <a:latin typeface="Arial" panose="020B0604020202020204" pitchFamily="34" charset="0"/>
                <a:cs typeface="Arial" panose="020B0604020202020204" pitchFamily="34" charset="0"/>
              </a:rPr>
              <a:t>Puntos Críticos </a:t>
            </a:r>
          </a:p>
          <a:p>
            <a:pPr lvl="0">
              <a:buFontTx/>
              <a:buChar char="-"/>
            </a:pPr>
            <a:r>
              <a:rPr lang="es-PE" sz="1600" dirty="0" smtClean="0">
                <a:latin typeface="Arial" panose="020B0604020202020204" pitchFamily="34" charset="0"/>
                <a:cs typeface="Arial" panose="020B0604020202020204" pitchFamily="34" charset="0"/>
              </a:rPr>
              <a:t>Contaminación </a:t>
            </a:r>
            <a:r>
              <a:rPr lang="es-PE" sz="1600" dirty="0">
                <a:latin typeface="Arial" panose="020B0604020202020204" pitchFamily="34" charset="0"/>
                <a:cs typeface="Arial" panose="020B0604020202020204" pitchFamily="34" charset="0"/>
              </a:rPr>
              <a:t>del agua del río Grande desde su inicio hasta el </a:t>
            </a:r>
            <a:r>
              <a:rPr lang="es-PE" sz="1600" dirty="0" smtClean="0">
                <a:latin typeface="Arial" panose="020B0604020202020204" pitchFamily="34" charset="0"/>
                <a:cs typeface="Arial" panose="020B0604020202020204" pitchFamily="34" charset="0"/>
              </a:rPr>
              <a:t>final</a:t>
            </a:r>
          </a:p>
          <a:p>
            <a:pPr lvl="0">
              <a:buFontTx/>
              <a:buChar char="-"/>
            </a:pPr>
            <a:r>
              <a:rPr lang="es-PE" sz="1600" dirty="0">
                <a:latin typeface="Arial" panose="020B0604020202020204" pitchFamily="34" charset="0"/>
                <a:cs typeface="Arial" panose="020B0604020202020204" pitchFamily="34" charset="0"/>
              </a:rPr>
              <a:t> </a:t>
            </a:r>
            <a:r>
              <a:rPr lang="es-PE" sz="1600" dirty="0" smtClean="0">
                <a:latin typeface="Arial" panose="020B0604020202020204" pitchFamily="34" charset="0"/>
                <a:cs typeface="Arial" panose="020B0604020202020204" pitchFamily="34" charset="0"/>
              </a:rPr>
              <a:t>Quebrada </a:t>
            </a:r>
            <a:r>
              <a:rPr lang="es-PE" sz="1600" dirty="0" err="1">
                <a:latin typeface="Arial" panose="020B0604020202020204" pitchFamily="34" charset="0"/>
                <a:cs typeface="Arial" panose="020B0604020202020204" pitchFamily="34" charset="0"/>
              </a:rPr>
              <a:t>Encajón</a:t>
            </a:r>
            <a:r>
              <a:rPr lang="es-PE" sz="1600" dirty="0">
                <a:latin typeface="Arial" panose="020B0604020202020204" pitchFamily="34" charset="0"/>
                <a:cs typeface="Arial" panose="020B0604020202020204" pitchFamily="34" charset="0"/>
              </a:rPr>
              <a:t>, está en la cabecera de cuenca Maqui </a:t>
            </a:r>
            <a:r>
              <a:rPr lang="es-PE" sz="1600" dirty="0" err="1">
                <a:latin typeface="Arial" panose="020B0604020202020204" pitchFamily="34" charset="0"/>
                <a:cs typeface="Arial" panose="020B0604020202020204" pitchFamily="34" charset="0"/>
              </a:rPr>
              <a:t>Maqui</a:t>
            </a:r>
            <a:r>
              <a:rPr lang="es-PE" sz="1600" dirty="0">
                <a:latin typeface="Arial" panose="020B0604020202020204" pitchFamily="34" charset="0"/>
                <a:cs typeface="Arial" panose="020B0604020202020204" pitchFamily="34" charset="0"/>
              </a:rPr>
              <a:t>, </a:t>
            </a:r>
            <a:r>
              <a:rPr lang="es-PE" sz="1600" dirty="0" err="1" smtClean="0">
                <a:latin typeface="Arial" panose="020B0604020202020204" pitchFamily="34" charset="0"/>
                <a:cs typeface="Arial" panose="020B0604020202020204" pitchFamily="34" charset="0"/>
              </a:rPr>
              <a:t>Queshuar</a:t>
            </a:r>
            <a:endParaRPr lang="es-PE" sz="1600" dirty="0" smtClean="0">
              <a:latin typeface="Arial" panose="020B0604020202020204" pitchFamily="34" charset="0"/>
              <a:cs typeface="Arial" panose="020B0604020202020204" pitchFamily="34" charset="0"/>
            </a:endParaRPr>
          </a:p>
          <a:p>
            <a:pPr lvl="0">
              <a:buFontTx/>
              <a:buChar char="-"/>
            </a:pPr>
            <a:r>
              <a:rPr lang="es-PE" sz="1600" dirty="0">
                <a:latin typeface="Arial" panose="020B0604020202020204" pitchFamily="34" charset="0"/>
                <a:cs typeface="Arial" panose="020B0604020202020204" pitchFamily="34" charset="0"/>
              </a:rPr>
              <a:t> </a:t>
            </a:r>
            <a:r>
              <a:rPr lang="es-PE" sz="1600" dirty="0" smtClean="0">
                <a:latin typeface="Arial" panose="020B0604020202020204" pitchFamily="34" charset="0"/>
                <a:cs typeface="Arial" panose="020B0604020202020204" pitchFamily="34" charset="0"/>
              </a:rPr>
              <a:t>Presa </a:t>
            </a:r>
            <a:r>
              <a:rPr lang="es-PE" sz="1600" dirty="0">
                <a:latin typeface="Arial" panose="020B0604020202020204" pitchFamily="34" charset="0"/>
                <a:cs typeface="Arial" panose="020B0604020202020204" pitchFamily="34" charset="0"/>
              </a:rPr>
              <a:t>Rio Grande concentra las aguas y relaves que posteriormente son procesadas, poniéndola en Nivel 3, apta para el riego de productos de tallo alto y consumo de animales. </a:t>
            </a:r>
            <a:endParaRPr lang="es-PE" sz="1600" dirty="0" smtClean="0">
              <a:latin typeface="Arial" panose="020B0604020202020204" pitchFamily="34" charset="0"/>
              <a:cs typeface="Arial" panose="020B0604020202020204" pitchFamily="34" charset="0"/>
            </a:endParaRPr>
          </a:p>
          <a:p>
            <a:pPr lvl="0">
              <a:buFontTx/>
              <a:buChar char="-"/>
            </a:pPr>
            <a:r>
              <a:rPr lang="es-PE" sz="1600" dirty="0">
                <a:latin typeface="Arial" panose="020B0604020202020204" pitchFamily="34" charset="0"/>
                <a:cs typeface="Arial" panose="020B0604020202020204" pitchFamily="34" charset="0"/>
              </a:rPr>
              <a:t> </a:t>
            </a:r>
            <a:r>
              <a:rPr lang="es-PE" sz="1600" dirty="0" smtClean="0">
                <a:latin typeface="Arial" panose="020B0604020202020204" pitchFamily="34" charset="0"/>
                <a:cs typeface="Arial" panose="020B0604020202020204" pitchFamily="34" charset="0"/>
              </a:rPr>
              <a:t>Los </a:t>
            </a:r>
            <a:r>
              <a:rPr lang="es-PE" sz="1600" dirty="0">
                <a:latin typeface="Arial" panose="020B0604020202020204" pitchFamily="34" charset="0"/>
                <a:cs typeface="Arial" panose="020B0604020202020204" pitchFamily="34" charset="0"/>
              </a:rPr>
              <a:t>pobladores reutilizan las </a:t>
            </a:r>
            <a:r>
              <a:rPr lang="es-PE" sz="1600" dirty="0" err="1">
                <a:latin typeface="Arial" panose="020B0604020202020204" pitchFamily="34" charset="0"/>
                <a:cs typeface="Arial" panose="020B0604020202020204" pitchFamily="34" charset="0"/>
              </a:rPr>
              <a:t>geomembranas</a:t>
            </a:r>
            <a:r>
              <a:rPr lang="es-PE" sz="1600" dirty="0">
                <a:latin typeface="Arial" panose="020B0604020202020204" pitchFamily="34" charset="0"/>
                <a:cs typeface="Arial" panose="020B0604020202020204" pitchFamily="34" charset="0"/>
              </a:rPr>
              <a:t> mineras en sus diferentes actividades como cerco, protector de los techos, pisos, protector de equipos, etc</a:t>
            </a:r>
            <a:r>
              <a:rPr lang="es-PE" sz="1600" dirty="0" smtClean="0">
                <a:latin typeface="Arial" panose="020B0604020202020204" pitchFamily="34" charset="0"/>
                <a:cs typeface="Arial" panose="020B0604020202020204" pitchFamily="34" charset="0"/>
              </a:rPr>
              <a:t>.</a:t>
            </a:r>
          </a:p>
          <a:p>
            <a:pPr lvl="0">
              <a:buFontTx/>
              <a:buChar char="-"/>
            </a:pPr>
            <a:r>
              <a:rPr lang="es-PE" sz="1600" dirty="0">
                <a:latin typeface="Arial" panose="020B0604020202020204" pitchFamily="34" charset="0"/>
                <a:cs typeface="Arial" panose="020B0604020202020204" pitchFamily="34" charset="0"/>
              </a:rPr>
              <a:t> </a:t>
            </a:r>
            <a:r>
              <a:rPr lang="es-PE" sz="1600" dirty="0" smtClean="0">
                <a:latin typeface="Arial" panose="020B0604020202020204" pitchFamily="34" charset="0"/>
                <a:cs typeface="Arial" panose="020B0604020202020204" pitchFamily="34" charset="0"/>
              </a:rPr>
              <a:t>Lagunas </a:t>
            </a:r>
            <a:r>
              <a:rPr lang="es-PE" sz="1600" dirty="0">
                <a:latin typeface="Arial" panose="020B0604020202020204" pitchFamily="34" charset="0"/>
                <a:cs typeface="Arial" panose="020B0604020202020204" pitchFamily="34" charset="0"/>
              </a:rPr>
              <a:t>de oxidación están en malas condiciones, en abandono, lugar de refugio de diversas especies de animales </a:t>
            </a:r>
            <a:endParaRPr lang="es-PE" sz="1600" dirty="0" smtClean="0">
              <a:latin typeface="Arial" panose="020B0604020202020204" pitchFamily="34" charset="0"/>
              <a:cs typeface="Arial" panose="020B0604020202020204" pitchFamily="34" charset="0"/>
            </a:endParaRPr>
          </a:p>
          <a:p>
            <a:pPr lvl="0">
              <a:buFontTx/>
              <a:buChar char="-"/>
            </a:pPr>
            <a:r>
              <a:rPr lang="es-PE" sz="1600" dirty="0">
                <a:latin typeface="Arial" panose="020B0604020202020204" pitchFamily="34" charset="0"/>
                <a:cs typeface="Arial" panose="020B0604020202020204" pitchFamily="34" charset="0"/>
              </a:rPr>
              <a:t> </a:t>
            </a:r>
            <a:r>
              <a:rPr lang="es-PE" sz="1600" dirty="0" smtClean="0">
                <a:latin typeface="Arial" panose="020B0604020202020204" pitchFamily="34" charset="0"/>
                <a:cs typeface="Arial" panose="020B0604020202020204" pitchFamily="34" charset="0"/>
              </a:rPr>
              <a:t>En </a:t>
            </a:r>
            <a:r>
              <a:rPr lang="es-PE" sz="1600" dirty="0">
                <a:latin typeface="Arial" panose="020B0604020202020204" pitchFamily="34" charset="0"/>
                <a:cs typeface="Arial" panose="020B0604020202020204" pitchFamily="34" charset="0"/>
              </a:rPr>
              <a:t>este espacio se encuentra la Planta de Tratamiento El Milagro, donde se potabiliza el agua del Rio Grande y pasa a ser consumida por la población de la ciudad de </a:t>
            </a:r>
            <a:r>
              <a:rPr lang="es-PE" sz="1600" dirty="0" smtClean="0">
                <a:latin typeface="Arial" panose="020B0604020202020204" pitchFamily="34" charset="0"/>
                <a:cs typeface="Arial" panose="020B0604020202020204" pitchFamily="34" charset="0"/>
              </a:rPr>
              <a:t>Cajamarca</a:t>
            </a:r>
          </a:p>
          <a:p>
            <a:endParaRPr lang="es-P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2682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90789"/>
          </a:xfrm>
        </p:spPr>
        <p:txBody>
          <a:bodyPr>
            <a:normAutofit fontScale="90000"/>
          </a:bodyPr>
          <a:lstStyle/>
          <a:p>
            <a:pPr algn="ctr"/>
            <a:r>
              <a:rPr lang="es-PE" dirty="0" smtClean="0"/>
              <a:t>RESULTADOS EN CAJAMARCA </a:t>
            </a:r>
            <a:endParaRPr lang="es-PE" dirty="0"/>
          </a:p>
        </p:txBody>
      </p:sp>
      <p:sp>
        <p:nvSpPr>
          <p:cNvPr id="3" name="Marcador de contenido 2"/>
          <p:cNvSpPr>
            <a:spLocks noGrp="1"/>
          </p:cNvSpPr>
          <p:nvPr>
            <p:ph sz="half" idx="1"/>
          </p:nvPr>
        </p:nvSpPr>
        <p:spPr>
          <a:xfrm>
            <a:off x="838200" y="1055914"/>
            <a:ext cx="5181600" cy="5442857"/>
          </a:xfrm>
        </p:spPr>
        <p:txBody>
          <a:bodyPr>
            <a:noAutofit/>
          </a:bodyPr>
          <a:lstStyle/>
          <a:p>
            <a:pPr marL="0" lvl="0" indent="0" algn="ctr">
              <a:buNone/>
            </a:pPr>
            <a:r>
              <a:rPr lang="es-PE" sz="2400" dirty="0" smtClean="0">
                <a:latin typeface="Arial" panose="020B0604020202020204" pitchFamily="34" charset="0"/>
                <a:cs typeface="Arial" panose="020B0604020202020204" pitchFamily="34" charset="0"/>
              </a:rPr>
              <a:t>Puntos Críticos  </a:t>
            </a:r>
          </a:p>
          <a:p>
            <a:r>
              <a:rPr lang="es-PE" sz="2400" dirty="0">
                <a:latin typeface="Arial" panose="020B0604020202020204" pitchFamily="34" charset="0"/>
                <a:cs typeface="Arial" panose="020B0604020202020204" pitchFamily="34" charset="0"/>
              </a:rPr>
              <a:t>Un punto sumamente crítico es el Puente </a:t>
            </a:r>
            <a:r>
              <a:rPr lang="es-PE" sz="2400" dirty="0" err="1">
                <a:latin typeface="Arial" panose="020B0604020202020204" pitchFamily="34" charset="0"/>
                <a:cs typeface="Arial" panose="020B0604020202020204" pitchFamily="34" charset="0"/>
              </a:rPr>
              <a:t>Mashcon</a:t>
            </a:r>
            <a:r>
              <a:rPr lang="es-PE" sz="2400" dirty="0">
                <a:latin typeface="Arial" panose="020B0604020202020204" pitchFamily="34" charset="0"/>
                <a:cs typeface="Arial" panose="020B0604020202020204" pitchFamily="34" charset="0"/>
              </a:rPr>
              <a:t> bajo el cual se unen los ríos San Lucas y </a:t>
            </a:r>
            <a:r>
              <a:rPr lang="es-PE" sz="2400" dirty="0" err="1">
                <a:latin typeface="Arial" panose="020B0604020202020204" pitchFamily="34" charset="0"/>
                <a:cs typeface="Arial" panose="020B0604020202020204" pitchFamily="34" charset="0"/>
              </a:rPr>
              <a:t>Mashcon</a:t>
            </a:r>
            <a:r>
              <a:rPr lang="es-PE" sz="2400" dirty="0">
                <a:latin typeface="Arial" panose="020B0604020202020204" pitchFamily="34" charset="0"/>
                <a:cs typeface="Arial" panose="020B0604020202020204" pitchFamily="34" charset="0"/>
              </a:rPr>
              <a:t> y los desagües de toda la ciudad, uniones que las personas aprovechan para el lavado de ropa sin tener en cuenta los niveles de contaminación que generan los desagües</a:t>
            </a:r>
          </a:p>
        </p:txBody>
      </p:sp>
      <p:sp>
        <p:nvSpPr>
          <p:cNvPr id="4" name="Marcador de contenido 3"/>
          <p:cNvSpPr>
            <a:spLocks noGrp="1"/>
          </p:cNvSpPr>
          <p:nvPr>
            <p:ph sz="half" idx="2"/>
          </p:nvPr>
        </p:nvSpPr>
        <p:spPr>
          <a:xfrm>
            <a:off x="6172200" y="1055914"/>
            <a:ext cx="5181600" cy="5121049"/>
          </a:xfrm>
        </p:spPr>
        <p:txBody>
          <a:bodyPr>
            <a:normAutofit lnSpcReduction="10000"/>
          </a:bodyPr>
          <a:lstStyle/>
          <a:p>
            <a:pPr marL="0" lvl="0" indent="0" algn="ctr">
              <a:buNone/>
            </a:pPr>
            <a:r>
              <a:rPr lang="es-PE" sz="2000" dirty="0" smtClean="0">
                <a:solidFill>
                  <a:prstClr val="black"/>
                </a:solidFill>
                <a:latin typeface="Arial" panose="020B0604020202020204" pitchFamily="34" charset="0"/>
                <a:cs typeface="Arial" panose="020B0604020202020204" pitchFamily="34" charset="0"/>
              </a:rPr>
              <a:t>Impactos </a:t>
            </a:r>
          </a:p>
          <a:p>
            <a:pPr lvl="0">
              <a:buFontTx/>
              <a:buChar char="-"/>
            </a:pPr>
            <a:r>
              <a:rPr lang="es-PE" sz="1600" dirty="0" smtClean="0">
                <a:solidFill>
                  <a:prstClr val="black"/>
                </a:solidFill>
                <a:latin typeface="Arial" panose="020B0604020202020204" pitchFamily="34" charset="0"/>
                <a:cs typeface="Arial" panose="020B0604020202020204" pitchFamily="34" charset="0"/>
              </a:rPr>
              <a:t>Contaminación </a:t>
            </a:r>
            <a:r>
              <a:rPr lang="es-PE" sz="1600" dirty="0">
                <a:solidFill>
                  <a:prstClr val="black"/>
                </a:solidFill>
                <a:latin typeface="Arial" panose="020B0604020202020204" pitchFamily="34" charset="0"/>
                <a:cs typeface="Arial" panose="020B0604020202020204" pitchFamily="34" charset="0"/>
              </a:rPr>
              <a:t>del suelo, agua y aire</a:t>
            </a:r>
          </a:p>
          <a:p>
            <a:pPr lvl="0">
              <a:buFontTx/>
              <a:buChar char="-"/>
            </a:pPr>
            <a:r>
              <a:rPr lang="es-PE" sz="1600" dirty="0">
                <a:solidFill>
                  <a:prstClr val="black"/>
                </a:solidFill>
                <a:latin typeface="Arial" panose="020B0604020202020204" pitchFamily="34" charset="0"/>
                <a:cs typeface="Arial" panose="020B0604020202020204" pitchFamily="34" charset="0"/>
              </a:rPr>
              <a:t> En los ríos han desaparecido peces y anfibios, y por la calidad  del agua,  se ha incrementado las enfermedades y  muerte de los animales </a:t>
            </a:r>
          </a:p>
          <a:p>
            <a:pPr lvl="0">
              <a:buFontTx/>
              <a:buChar char="-"/>
            </a:pPr>
            <a:r>
              <a:rPr lang="es-PE" sz="1600" dirty="0">
                <a:solidFill>
                  <a:prstClr val="black"/>
                </a:solidFill>
                <a:latin typeface="Arial" panose="020B0604020202020204" pitchFamily="34" charset="0"/>
                <a:cs typeface="Arial" panose="020B0604020202020204" pitchFamily="34" charset="0"/>
              </a:rPr>
              <a:t> Pobreza en la calidad del suelo, muchos de ellos se han vuelto infértiles, la gente deja de sembrar.</a:t>
            </a:r>
          </a:p>
          <a:p>
            <a:pPr lvl="0">
              <a:buFontTx/>
              <a:buChar char="-"/>
            </a:pPr>
            <a:r>
              <a:rPr lang="es-PE" sz="1600" dirty="0">
                <a:solidFill>
                  <a:prstClr val="black"/>
                </a:solidFill>
                <a:latin typeface="Arial" panose="020B0604020202020204" pitchFamily="34" charset="0"/>
                <a:cs typeface="Arial" panose="020B0604020202020204" pitchFamily="34" charset="0"/>
              </a:rPr>
              <a:t> Presencia de metales pesados en sangre de los pobladores, especialmente de los niños</a:t>
            </a:r>
          </a:p>
          <a:p>
            <a:pPr lvl="0">
              <a:buFontTx/>
              <a:buChar char="-"/>
            </a:pPr>
            <a:r>
              <a:rPr lang="es-PE" sz="1600" dirty="0">
                <a:solidFill>
                  <a:prstClr val="black"/>
                </a:solidFill>
                <a:latin typeface="Arial" panose="020B0604020202020204" pitchFamily="34" charset="0"/>
                <a:cs typeface="Arial" panose="020B0604020202020204" pitchFamily="34" charset="0"/>
              </a:rPr>
              <a:t> Olores desagradables por la calidad del agua y el estado de conservación de las riberas</a:t>
            </a:r>
          </a:p>
          <a:p>
            <a:pPr lvl="0">
              <a:buFontTx/>
              <a:buChar char="-"/>
            </a:pPr>
            <a:r>
              <a:rPr lang="es-PE" sz="1600" dirty="0">
                <a:solidFill>
                  <a:prstClr val="black"/>
                </a:solidFill>
                <a:latin typeface="Arial" panose="020B0604020202020204" pitchFamily="34" charset="0"/>
                <a:cs typeface="Arial" panose="020B0604020202020204" pitchFamily="34" charset="0"/>
              </a:rPr>
              <a:t> Monopolio de la producción lechera por dos empresas, una de ellas Gloria y</a:t>
            </a:r>
          </a:p>
          <a:p>
            <a:pPr lvl="0">
              <a:buFontTx/>
              <a:buChar char="-"/>
            </a:pPr>
            <a:r>
              <a:rPr lang="es-PE" sz="1600" dirty="0">
                <a:solidFill>
                  <a:prstClr val="black"/>
                </a:solidFill>
                <a:latin typeface="Arial" panose="020B0604020202020204" pitchFamily="34" charset="0"/>
                <a:cs typeface="Arial" panose="020B0604020202020204" pitchFamily="34" charset="0"/>
              </a:rPr>
              <a:t> Serios problemas de salud, especialmente desnutrición infantil y el incremento de casos de cáncer al estómago y a las vías respiratorias, incremento de las tasas de TBC y VIH</a:t>
            </a:r>
          </a:p>
          <a:p>
            <a:pPr lvl="0">
              <a:buFontTx/>
              <a:buChar char="-"/>
            </a:pPr>
            <a:r>
              <a:rPr lang="es-PE" sz="1600" dirty="0">
                <a:solidFill>
                  <a:prstClr val="black"/>
                </a:solidFill>
                <a:latin typeface="Arial" panose="020B0604020202020204" pitchFamily="34" charset="0"/>
                <a:cs typeface="Arial" panose="020B0604020202020204" pitchFamily="34" charset="0"/>
              </a:rPr>
              <a:t>Trata de personas, incremento de la prostitución, </a:t>
            </a:r>
            <a:r>
              <a:rPr lang="es-PE" sz="1600" dirty="0" err="1">
                <a:solidFill>
                  <a:prstClr val="black"/>
                </a:solidFill>
                <a:latin typeface="Arial" panose="020B0604020202020204" pitchFamily="34" charset="0"/>
                <a:cs typeface="Arial" panose="020B0604020202020204" pitchFamily="34" charset="0"/>
              </a:rPr>
              <a:t>feminicidios</a:t>
            </a:r>
            <a:endParaRPr lang="es-PE" dirty="0"/>
          </a:p>
        </p:txBody>
      </p:sp>
    </p:spTree>
    <p:extLst>
      <p:ext uri="{BB962C8B-B14F-4D97-AF65-F5344CB8AC3E}">
        <p14:creationId xmlns:p14="http://schemas.microsoft.com/office/powerpoint/2010/main" val="1407097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838200" y="365125"/>
            <a:ext cx="10515600" cy="701675"/>
          </a:xfrm>
        </p:spPr>
        <p:txBody>
          <a:bodyPr/>
          <a:lstStyle/>
          <a:p>
            <a:pPr algn="ctr"/>
            <a:r>
              <a:rPr lang="es-PE" dirty="0" smtClean="0"/>
              <a:t>Propuestas </a:t>
            </a:r>
            <a:endParaRPr lang="es-PE" dirty="0"/>
          </a:p>
        </p:txBody>
      </p:sp>
      <p:sp>
        <p:nvSpPr>
          <p:cNvPr id="6" name="Marcador de contenido 5"/>
          <p:cNvSpPr>
            <a:spLocks noGrp="1"/>
          </p:cNvSpPr>
          <p:nvPr>
            <p:ph idx="1"/>
          </p:nvPr>
        </p:nvSpPr>
        <p:spPr>
          <a:xfrm>
            <a:off x="838200" y="1066800"/>
            <a:ext cx="10515600" cy="5110163"/>
          </a:xfrm>
        </p:spPr>
        <p:txBody>
          <a:bodyPr/>
          <a:lstStyle/>
          <a:p>
            <a:r>
              <a:rPr lang="es-PE" dirty="0"/>
              <a:t>La lucha por el cuidado del río, de las aguas, se debe inscribir en una propuesta de mayor aliento, como lo que sería propiciar un Hábitat Saludable con Viviendas </a:t>
            </a:r>
            <a:r>
              <a:rPr lang="es-PE" dirty="0" smtClean="0"/>
              <a:t>Saludables</a:t>
            </a:r>
          </a:p>
          <a:p>
            <a:pPr lvl="0"/>
            <a:r>
              <a:rPr lang="es-PE" dirty="0"/>
              <a:t>Los gobiernos locales y el Regional cuentan con planes de desarrollo a mediano plazo, sin embargo se desconocen sus propuestas a corto plazo. A veces inician programas o acciones que no logran ningún resultado. </a:t>
            </a:r>
            <a:endParaRPr lang="es-PE" dirty="0" smtClean="0"/>
          </a:p>
          <a:p>
            <a:pPr lvl="0"/>
            <a:r>
              <a:rPr lang="es-PE" dirty="0" smtClean="0"/>
              <a:t>La </a:t>
            </a:r>
            <a:r>
              <a:rPr lang="es-PE" dirty="0"/>
              <a:t>percepción de la población es que las autoridades no hacen nada respecto al problema del agua y </a:t>
            </a:r>
            <a:r>
              <a:rPr lang="es-PE" dirty="0" smtClean="0"/>
              <a:t>al cuidado del río. La </a:t>
            </a:r>
            <a:r>
              <a:rPr lang="es-PE" dirty="0"/>
              <a:t>población </a:t>
            </a:r>
            <a:r>
              <a:rPr lang="es-PE" dirty="0" smtClean="0"/>
              <a:t>muchas veces no </a:t>
            </a:r>
            <a:r>
              <a:rPr lang="es-PE" dirty="0"/>
              <a:t>sabe qué proponer, </a:t>
            </a:r>
            <a:r>
              <a:rPr lang="es-PE" dirty="0" smtClean="0"/>
              <a:t>no hacen la relación entre la salud y el medio ambiente. </a:t>
            </a:r>
            <a:endParaRPr lang="es-PE" dirty="0"/>
          </a:p>
          <a:p>
            <a:endParaRPr lang="es-PE" dirty="0"/>
          </a:p>
        </p:txBody>
      </p:sp>
    </p:spTree>
    <p:extLst>
      <p:ext uri="{BB962C8B-B14F-4D97-AF65-F5344CB8AC3E}">
        <p14:creationId xmlns:p14="http://schemas.microsoft.com/office/powerpoint/2010/main" val="4256605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1712</Words>
  <Application>Microsoft Office PowerPoint</Application>
  <PresentationFormat>Panorámica</PresentationFormat>
  <Paragraphs>107</Paragraphs>
  <Slides>13</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Times New Roman</vt:lpstr>
      <vt:lpstr>Tema de Office</vt:lpstr>
      <vt:lpstr>MAPEO PARTICIPATIVO DE RIOS </vt:lpstr>
      <vt:lpstr>MAPEO PARTICIPATIVO </vt:lpstr>
      <vt:lpstr>ZONAS DONDE SE REALIZO</vt:lpstr>
      <vt:lpstr>ZONAS DONDE SE REALIZO</vt:lpstr>
      <vt:lpstr>RESULTADOS EN CONDORCANQUI  </vt:lpstr>
      <vt:lpstr>RESULTADOS EN SAN MATEO – HUAROCHIRI </vt:lpstr>
      <vt:lpstr>RESULTADOS EN CAJAMARCA </vt:lpstr>
      <vt:lpstr>RESULTADOS EN CAJAMARCA </vt:lpstr>
      <vt:lpstr>Propuestas </vt:lpstr>
      <vt:lpstr>Propuestas </vt:lpstr>
      <vt:lpstr>Propuestas </vt:lpstr>
      <vt:lpstr>Propuestas </vt:lpstr>
      <vt:lpstr>   Reflexión con el Grupo de Nieva</vt:lpstr>
    </vt:vector>
  </TitlesOfParts>
  <Company>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MAPEO PARTICIPATIVO DE RIOS</dc:title>
  <dc:creator>Rosario Romero Banda</dc:creator>
  <cp:lastModifiedBy>Rosario Romero Banda</cp:lastModifiedBy>
  <cp:revision>20</cp:revision>
  <cp:lastPrinted>2020-02-28T13:13:59Z</cp:lastPrinted>
  <dcterms:created xsi:type="dcterms:W3CDTF">2020-02-25T14:28:14Z</dcterms:created>
  <dcterms:modified xsi:type="dcterms:W3CDTF">2020-02-28T13:15:37Z</dcterms:modified>
</cp:coreProperties>
</file>