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325" r:id="rId3"/>
    <p:sldId id="304" r:id="rId4"/>
    <p:sldId id="309" r:id="rId5"/>
    <p:sldId id="305" r:id="rId6"/>
    <p:sldId id="307" r:id="rId7"/>
    <p:sldId id="308" r:id="rId8"/>
    <p:sldId id="312" r:id="rId9"/>
    <p:sldId id="326" r:id="rId10"/>
    <p:sldId id="328" r:id="rId11"/>
    <p:sldId id="329" r:id="rId12"/>
    <p:sldId id="330" r:id="rId13"/>
    <p:sldId id="331" r:id="rId14"/>
    <p:sldId id="313" r:id="rId15"/>
    <p:sldId id="314" r:id="rId16"/>
    <p:sldId id="335" r:id="rId17"/>
    <p:sldId id="324" r:id="rId18"/>
    <p:sldId id="322" r:id="rId19"/>
    <p:sldId id="323" r:id="rId20"/>
    <p:sldId id="320" r:id="rId21"/>
    <p:sldId id="321" r:id="rId22"/>
    <p:sldId id="285" r:id="rId23"/>
  </p:sldIdLst>
  <p:sldSz cx="9144000" cy="5143500" type="screen16x9"/>
  <p:notesSz cx="6797675" cy="9926638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669"/>
  </p:normalViewPr>
  <p:slideViewPr>
    <p:cSldViewPr snapToGrid="0" snapToObjects="1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EE234-31D8-4151-9EF5-5317210A765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37848A3-008A-4529-97E2-803D1E5B0B65}">
      <dgm:prSet phldrT="[Texto]"/>
      <dgm:spPr/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276 </a:t>
          </a:r>
          <a:r>
            <a:rPr lang="es-ES" dirty="0" err="1" smtClean="0">
              <a:solidFill>
                <a:schemeClr val="bg1"/>
              </a:solidFill>
            </a:rPr>
            <a:t>monitoreos</a:t>
          </a:r>
          <a:r>
            <a:rPr lang="es-ES" dirty="0" smtClean="0">
              <a:solidFill>
                <a:schemeClr val="bg1"/>
              </a:solidFill>
            </a:rPr>
            <a:t> en 109 U.H.</a:t>
          </a:r>
          <a:endParaRPr lang="es-ES" dirty="0">
            <a:solidFill>
              <a:schemeClr val="bg1"/>
            </a:solidFill>
          </a:endParaRPr>
        </a:p>
      </dgm:t>
    </dgm:pt>
    <dgm:pt modelId="{16251591-1969-4A47-82B1-74AA28DE4A6F}" type="parTrans" cxnId="{9855A6AD-ADA6-418F-94D0-AFC1BCAC8574}">
      <dgm:prSet/>
      <dgm:spPr/>
      <dgm:t>
        <a:bodyPr/>
        <a:lstStyle/>
        <a:p>
          <a:endParaRPr lang="es-ES"/>
        </a:p>
      </dgm:t>
    </dgm:pt>
    <dgm:pt modelId="{32EFEFEE-F728-4F8E-978C-8183A7710D3E}" type="sibTrans" cxnId="{9855A6AD-ADA6-418F-94D0-AFC1BCAC8574}">
      <dgm:prSet/>
      <dgm:spPr/>
      <dgm:t>
        <a:bodyPr/>
        <a:lstStyle/>
        <a:p>
          <a:endParaRPr lang="es-ES"/>
        </a:p>
      </dgm:t>
    </dgm:pt>
    <dgm:pt modelId="{090BC529-5359-41E9-9FD7-78A8F5D8E5B8}">
      <dgm:prSet phldrT="[Texto]"/>
      <dgm:spPr/>
      <dgm:t>
        <a:bodyPr/>
        <a:lstStyle/>
        <a:p>
          <a:r>
            <a:rPr lang="es-ES" dirty="0" smtClean="0">
              <a:solidFill>
                <a:schemeClr val="bg1"/>
              </a:solidFill>
            </a:rPr>
            <a:t>207 </a:t>
          </a:r>
          <a:r>
            <a:rPr lang="es-ES" dirty="0" err="1" smtClean="0">
              <a:solidFill>
                <a:schemeClr val="bg1"/>
              </a:solidFill>
            </a:rPr>
            <a:t>monitoreos</a:t>
          </a:r>
          <a:r>
            <a:rPr lang="es-ES" dirty="0" smtClean="0">
              <a:solidFill>
                <a:schemeClr val="bg1"/>
              </a:solidFill>
            </a:rPr>
            <a:t> </a:t>
          </a:r>
          <a:endParaRPr lang="es-ES" dirty="0"/>
        </a:p>
      </dgm:t>
    </dgm:pt>
    <dgm:pt modelId="{F533340D-75F0-4E89-B5AF-4B900EE7197B}" type="parTrans" cxnId="{6FFDAF02-75C6-4D2E-B4B5-EDCF1606241B}">
      <dgm:prSet/>
      <dgm:spPr/>
      <dgm:t>
        <a:bodyPr/>
        <a:lstStyle/>
        <a:p>
          <a:endParaRPr lang="es-ES"/>
        </a:p>
      </dgm:t>
    </dgm:pt>
    <dgm:pt modelId="{79152337-BD6A-4A4E-902B-0E2A2CE35C8E}" type="sibTrans" cxnId="{6FFDAF02-75C6-4D2E-B4B5-EDCF1606241B}">
      <dgm:prSet/>
      <dgm:spPr/>
      <dgm:t>
        <a:bodyPr/>
        <a:lstStyle/>
        <a:p>
          <a:endParaRPr lang="es-ES"/>
        </a:p>
      </dgm:t>
    </dgm:pt>
    <dgm:pt modelId="{2FAA9F37-ADE9-4B0B-9DB6-BED8F139FA30}" type="pres">
      <dgm:prSet presAssocID="{F26EE234-31D8-4151-9EF5-5317210A7655}" presName="linearFlow" presStyleCnt="0">
        <dgm:presLayoutVars>
          <dgm:dir/>
          <dgm:resizeHandles val="exact"/>
        </dgm:presLayoutVars>
      </dgm:prSet>
      <dgm:spPr/>
    </dgm:pt>
    <dgm:pt modelId="{C16E158C-EB92-4F94-AA5E-706B2F1A151D}" type="pres">
      <dgm:prSet presAssocID="{437848A3-008A-4529-97E2-803D1E5B0B65}" presName="composite" presStyleCnt="0"/>
      <dgm:spPr/>
    </dgm:pt>
    <dgm:pt modelId="{21F54B05-D643-499D-8FCD-F85D970B76BE}" type="pres">
      <dgm:prSet presAssocID="{437848A3-008A-4529-97E2-803D1E5B0B65}" presName="imgShp" presStyleLbl="fgImgPlace1" presStyleIdx="0" presStyleCnt="2"/>
      <dgm:spPr>
        <a:solidFill>
          <a:schemeClr val="accent1">
            <a:tint val="50000"/>
            <a:hueOff val="0"/>
            <a:satOff val="0"/>
            <a:lumOff val="0"/>
          </a:schemeClr>
        </a:solidFill>
      </dgm:spPr>
    </dgm:pt>
    <dgm:pt modelId="{3B42D1EE-4442-49E0-99DC-49A25317277E}" type="pres">
      <dgm:prSet presAssocID="{437848A3-008A-4529-97E2-803D1E5B0B65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0FB5D8-CE82-4E45-8991-F3386927CFFB}" type="pres">
      <dgm:prSet presAssocID="{32EFEFEE-F728-4F8E-978C-8183A7710D3E}" presName="spacing" presStyleCnt="0"/>
      <dgm:spPr/>
    </dgm:pt>
    <dgm:pt modelId="{DD22F544-A407-4639-955F-C307FC4FC203}" type="pres">
      <dgm:prSet presAssocID="{090BC529-5359-41E9-9FD7-78A8F5D8E5B8}" presName="composite" presStyleCnt="0"/>
      <dgm:spPr/>
    </dgm:pt>
    <dgm:pt modelId="{48AC79C6-07F3-4B8A-8E5C-12B36FD775AD}" type="pres">
      <dgm:prSet presAssocID="{090BC529-5359-41E9-9FD7-78A8F5D8E5B8}" presName="imgShp" presStyleLbl="fgImgPlace1" presStyleIdx="1" presStyleCnt="2"/>
      <dgm:spPr>
        <a:solidFill>
          <a:schemeClr val="accent1">
            <a:tint val="50000"/>
            <a:hueOff val="0"/>
            <a:satOff val="0"/>
            <a:lumOff val="0"/>
          </a:schemeClr>
        </a:solidFill>
      </dgm:spPr>
    </dgm:pt>
    <dgm:pt modelId="{E11184BB-430D-49FD-B232-A8446C291C0D}" type="pres">
      <dgm:prSet presAssocID="{090BC529-5359-41E9-9FD7-78A8F5D8E5B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855A6AD-ADA6-418F-94D0-AFC1BCAC8574}" srcId="{F26EE234-31D8-4151-9EF5-5317210A7655}" destId="{437848A3-008A-4529-97E2-803D1E5B0B65}" srcOrd="0" destOrd="0" parTransId="{16251591-1969-4A47-82B1-74AA28DE4A6F}" sibTransId="{32EFEFEE-F728-4F8E-978C-8183A7710D3E}"/>
    <dgm:cxn modelId="{6FFDAF02-75C6-4D2E-B4B5-EDCF1606241B}" srcId="{F26EE234-31D8-4151-9EF5-5317210A7655}" destId="{090BC529-5359-41E9-9FD7-78A8F5D8E5B8}" srcOrd="1" destOrd="0" parTransId="{F533340D-75F0-4E89-B5AF-4B900EE7197B}" sibTransId="{79152337-BD6A-4A4E-902B-0E2A2CE35C8E}"/>
    <dgm:cxn modelId="{99AEBF91-B925-4B70-B702-DD7AB79EDFF6}" type="presOf" srcId="{437848A3-008A-4529-97E2-803D1E5B0B65}" destId="{3B42D1EE-4442-49E0-99DC-49A25317277E}" srcOrd="0" destOrd="0" presId="urn:microsoft.com/office/officeart/2005/8/layout/vList3"/>
    <dgm:cxn modelId="{36A51F83-96AC-491A-8CBD-F46EE938D99C}" type="presOf" srcId="{F26EE234-31D8-4151-9EF5-5317210A7655}" destId="{2FAA9F37-ADE9-4B0B-9DB6-BED8F139FA30}" srcOrd="0" destOrd="0" presId="urn:microsoft.com/office/officeart/2005/8/layout/vList3"/>
    <dgm:cxn modelId="{B84B3B2A-1788-41C8-86AB-64224D76F454}" type="presOf" srcId="{090BC529-5359-41E9-9FD7-78A8F5D8E5B8}" destId="{E11184BB-430D-49FD-B232-A8446C291C0D}" srcOrd="0" destOrd="0" presId="urn:microsoft.com/office/officeart/2005/8/layout/vList3"/>
    <dgm:cxn modelId="{DEE52A09-244B-4665-A7E3-73A834D29350}" type="presParOf" srcId="{2FAA9F37-ADE9-4B0B-9DB6-BED8F139FA30}" destId="{C16E158C-EB92-4F94-AA5E-706B2F1A151D}" srcOrd="0" destOrd="0" presId="urn:microsoft.com/office/officeart/2005/8/layout/vList3"/>
    <dgm:cxn modelId="{93739807-FCCC-4C6A-BFEB-3EA67321F7CE}" type="presParOf" srcId="{C16E158C-EB92-4F94-AA5E-706B2F1A151D}" destId="{21F54B05-D643-499D-8FCD-F85D970B76BE}" srcOrd="0" destOrd="0" presId="urn:microsoft.com/office/officeart/2005/8/layout/vList3"/>
    <dgm:cxn modelId="{1E6E56B6-AFAE-4051-B7C5-88434CDA3E2C}" type="presParOf" srcId="{C16E158C-EB92-4F94-AA5E-706B2F1A151D}" destId="{3B42D1EE-4442-49E0-99DC-49A25317277E}" srcOrd="1" destOrd="0" presId="urn:microsoft.com/office/officeart/2005/8/layout/vList3"/>
    <dgm:cxn modelId="{1C2698A0-B466-4086-914B-9C61DFA93635}" type="presParOf" srcId="{2FAA9F37-ADE9-4B0B-9DB6-BED8F139FA30}" destId="{3F0FB5D8-CE82-4E45-8991-F3386927CFFB}" srcOrd="1" destOrd="0" presId="urn:microsoft.com/office/officeart/2005/8/layout/vList3"/>
    <dgm:cxn modelId="{531362E6-655E-4B2B-86BF-5982AB21EDB2}" type="presParOf" srcId="{2FAA9F37-ADE9-4B0B-9DB6-BED8F139FA30}" destId="{DD22F544-A407-4639-955F-C307FC4FC203}" srcOrd="2" destOrd="0" presId="urn:microsoft.com/office/officeart/2005/8/layout/vList3"/>
    <dgm:cxn modelId="{1F51A1D0-74C5-4AB9-8299-5E0C64E53FFB}" type="presParOf" srcId="{DD22F544-A407-4639-955F-C307FC4FC203}" destId="{48AC79C6-07F3-4B8A-8E5C-12B36FD775AD}" srcOrd="0" destOrd="0" presId="urn:microsoft.com/office/officeart/2005/8/layout/vList3"/>
    <dgm:cxn modelId="{4E33E256-E574-4DC3-AF42-19715C29CCC7}" type="presParOf" srcId="{DD22F544-A407-4639-955F-C307FC4FC203}" destId="{E11184BB-430D-49FD-B232-A8446C291C0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2D1EE-4442-49E0-99DC-49A25317277E}">
      <dsp:nvSpPr>
        <dsp:cNvPr id="0" name=""/>
        <dsp:cNvSpPr/>
      </dsp:nvSpPr>
      <dsp:spPr>
        <a:xfrm rot="10800000">
          <a:off x="901984" y="396"/>
          <a:ext cx="2569696" cy="10189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31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bg1"/>
              </a:solidFill>
            </a:rPr>
            <a:t>276 </a:t>
          </a:r>
          <a:r>
            <a:rPr lang="es-ES" sz="2100" kern="1200" dirty="0" err="1" smtClean="0">
              <a:solidFill>
                <a:schemeClr val="bg1"/>
              </a:solidFill>
            </a:rPr>
            <a:t>monitoreos</a:t>
          </a:r>
          <a:r>
            <a:rPr lang="es-ES" sz="2100" kern="1200" dirty="0" smtClean="0">
              <a:solidFill>
                <a:schemeClr val="bg1"/>
              </a:solidFill>
            </a:rPr>
            <a:t> en 109 U.H.</a:t>
          </a:r>
          <a:endParaRPr lang="es-ES" sz="2100" kern="1200" dirty="0">
            <a:solidFill>
              <a:schemeClr val="bg1"/>
            </a:solidFill>
          </a:endParaRPr>
        </a:p>
      </dsp:txBody>
      <dsp:txXfrm rot="10800000">
        <a:off x="1156714" y="396"/>
        <a:ext cx="2314966" cy="1018919"/>
      </dsp:txXfrm>
    </dsp:sp>
    <dsp:sp modelId="{21F54B05-D643-499D-8FCD-F85D970B76BE}">
      <dsp:nvSpPr>
        <dsp:cNvPr id="0" name=""/>
        <dsp:cNvSpPr/>
      </dsp:nvSpPr>
      <dsp:spPr>
        <a:xfrm>
          <a:off x="392524" y="396"/>
          <a:ext cx="1018919" cy="10189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184BB-430D-49FD-B232-A8446C291C0D}">
      <dsp:nvSpPr>
        <dsp:cNvPr id="0" name=""/>
        <dsp:cNvSpPr/>
      </dsp:nvSpPr>
      <dsp:spPr>
        <a:xfrm rot="10800000">
          <a:off x="901984" y="1323471"/>
          <a:ext cx="2569696" cy="10189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315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bg1"/>
              </a:solidFill>
            </a:rPr>
            <a:t>207 </a:t>
          </a:r>
          <a:r>
            <a:rPr lang="es-ES" sz="2100" kern="1200" dirty="0" err="1" smtClean="0">
              <a:solidFill>
                <a:schemeClr val="bg1"/>
              </a:solidFill>
            </a:rPr>
            <a:t>monitoreos</a:t>
          </a:r>
          <a:r>
            <a:rPr lang="es-ES" sz="2100" kern="1200" dirty="0" smtClean="0">
              <a:solidFill>
                <a:schemeClr val="bg1"/>
              </a:solidFill>
            </a:rPr>
            <a:t> </a:t>
          </a:r>
          <a:endParaRPr lang="es-ES" sz="2100" kern="1200" dirty="0"/>
        </a:p>
      </dsp:txBody>
      <dsp:txXfrm rot="10800000">
        <a:off x="1156714" y="1323471"/>
        <a:ext cx="2314966" cy="1018919"/>
      </dsp:txXfrm>
    </dsp:sp>
    <dsp:sp modelId="{48AC79C6-07F3-4B8A-8E5C-12B36FD775AD}">
      <dsp:nvSpPr>
        <dsp:cNvPr id="0" name=""/>
        <dsp:cNvSpPr/>
      </dsp:nvSpPr>
      <dsp:spPr>
        <a:xfrm>
          <a:off x="392524" y="1323471"/>
          <a:ext cx="1018919" cy="101891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37EAF26-6030-4939-8595-4D31EF18FDBD}" type="datetimeFigureOut">
              <a:rPr lang="es-ES_tradnl" altLang="es-PE"/>
              <a:pPr>
                <a:defRPr/>
              </a:pPr>
              <a:t>28/02/2020</a:t>
            </a:fld>
            <a:endParaRPr lang="es-ES_tradnl" alt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394B6F-9FD9-472D-A4F8-9BB5DAA294EB}" type="slidenum">
              <a:rPr lang="es-ES_tradnl" altLang="es-PE"/>
              <a:pPr>
                <a:defRPr/>
              </a:pPr>
              <a:t>‹Nº›</a:t>
            </a:fld>
            <a:endParaRPr lang="es-ES_tradnl" altLang="es-P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3589DE-A018-4A18-9D1E-967E94557067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noProof="0" smtClean="0"/>
              <a:t>Haga clic para modificar el estilo de texto del patrón</a:t>
            </a:r>
          </a:p>
          <a:p>
            <a:pPr lvl="1"/>
            <a:r>
              <a:rPr lang="es-ES_tradnl" altLang="es-ES_tradnl" noProof="0" smtClean="0"/>
              <a:t>Segundo nivel</a:t>
            </a:r>
          </a:p>
          <a:p>
            <a:pPr lvl="2"/>
            <a:r>
              <a:rPr lang="es-ES_tradnl" altLang="es-ES_tradnl" noProof="0" smtClean="0"/>
              <a:t>Tercer nivel</a:t>
            </a:r>
          </a:p>
          <a:p>
            <a:pPr lvl="3"/>
            <a:r>
              <a:rPr lang="es-ES_tradnl" altLang="es-ES_tradnl" noProof="0" smtClean="0"/>
              <a:t>Cuarto nivel</a:t>
            </a:r>
          </a:p>
          <a:p>
            <a:pPr lvl="4"/>
            <a:r>
              <a:rPr lang="es-ES_tradnl" altLang="es-ES_tradnl" noProof="0" smtClean="0"/>
              <a:t>Quinto nivel</a:t>
            </a:r>
            <a:endParaRPr lang="es-ES" altLang="es-ES_tradnl" noProof="0" smtClean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49E255-55BD-4F50-9116-1DBA176CF9AA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mtClean="0"/>
              <a:t>Foto izquierda cambia segùn tema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mtClean="0"/>
              <a:t>Color de letra para parrafo: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512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120428-96C9-4955-BC16-E45171CAE6FF}" type="slidenum">
              <a:rPr lang="es-ES" altLang="es-ES_tradnl" smtClean="0"/>
              <a:pPr>
                <a:spcBef>
                  <a:spcPct val="0"/>
                </a:spcBef>
              </a:pPr>
              <a:t>1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2355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5AEA6F1-57E4-4EA5-BD3F-9F52180311F8}" type="slidenum">
              <a:rPr lang="es-ES" altLang="es-ES_tradnl" smtClean="0"/>
              <a:pPr>
                <a:spcBef>
                  <a:spcPct val="0"/>
                </a:spcBef>
              </a:pPr>
              <a:t>10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256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EE120C-FAE9-4C86-BA06-00F1EA4EFD8F}" type="slidenum">
              <a:rPr lang="es-ES" altLang="es-ES_tradnl" smtClean="0"/>
              <a:pPr>
                <a:spcBef>
                  <a:spcPct val="0"/>
                </a:spcBef>
              </a:pPr>
              <a:t>11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A9A23D7-4A21-4F47-8F62-0C0593B61D17}" type="slidenum">
              <a:rPr lang="es-ES" altLang="es-ES_tradnl" smtClean="0"/>
              <a:pPr>
                <a:spcBef>
                  <a:spcPct val="0"/>
                </a:spcBef>
              </a:pPr>
              <a:t>12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2970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08F45C-FFD2-4CB6-9CA1-6B3D077BEACD}" type="slidenum">
              <a:rPr lang="es-ES" altLang="es-ES_tradnl" smtClean="0"/>
              <a:pPr>
                <a:spcBef>
                  <a:spcPct val="0"/>
                </a:spcBef>
              </a:pPr>
              <a:t>13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317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41E4CD-8245-4023-8597-58C1E01A8D9B}" type="slidenum">
              <a:rPr lang="es-ES" altLang="es-ES_tradnl" smtClean="0"/>
              <a:pPr>
                <a:spcBef>
                  <a:spcPct val="0"/>
                </a:spcBef>
              </a:pPr>
              <a:t>14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3379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19ADFB-E704-456C-9948-F4B3F011347E}" type="slidenum">
              <a:rPr lang="es-ES" altLang="es-ES_tradnl" smtClean="0"/>
              <a:pPr>
                <a:spcBef>
                  <a:spcPct val="0"/>
                </a:spcBef>
              </a:pPr>
              <a:t>15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317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41E4CD-8245-4023-8597-58C1E01A8D9B}" type="slidenum">
              <a:rPr lang="es-ES" altLang="es-ES_tradnl" smtClean="0"/>
              <a:pPr>
                <a:spcBef>
                  <a:spcPct val="0"/>
                </a:spcBef>
              </a:pPr>
              <a:t>16</a:t>
            </a:fld>
            <a:endParaRPr lang="es-ES" altLang="es-ES_tradnl" smtClean="0"/>
          </a:p>
        </p:txBody>
      </p:sp>
    </p:spTree>
    <p:extLst>
      <p:ext uri="{BB962C8B-B14F-4D97-AF65-F5344CB8AC3E}">
        <p14:creationId xmlns:p14="http://schemas.microsoft.com/office/powerpoint/2010/main" val="178231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PE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1BBC3FF-C207-49AA-94EA-441F73766221}" type="slidenum">
              <a:rPr lang="es-ES" altLang="es-PE" smtClean="0"/>
              <a:pPr/>
              <a:t>18</a:t>
            </a:fld>
            <a:endParaRPr lang="es-ES" altLang="es-P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para párrafo: 80% negro</a:t>
            </a:r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500CE4-DABF-4AEA-AE9C-EC295D3F53F7}" type="slidenum">
              <a:rPr lang="es-ES" altLang="es-PE" smtClean="0"/>
              <a:pPr/>
              <a:t>20</a:t>
            </a:fld>
            <a:endParaRPr lang="es-ES" altLang="es-P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PE" smtClean="0"/>
              <a:t>Color de letra para párrafo: 80% negro</a:t>
            </a:r>
          </a:p>
        </p:txBody>
      </p:sp>
      <p:sp>
        <p:nvSpPr>
          <p:cNvPr id="4403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D3AC75A-407A-4121-8CEE-50E94606028B}" type="slidenum">
              <a:rPr lang="es-ES" altLang="es-PE" smtClean="0"/>
              <a:pPr/>
              <a:t>21</a:t>
            </a:fld>
            <a:endParaRPr lang="es-ES" altLang="es-P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mtClean="0"/>
              <a:t>Foto izquierda cambia segùn tema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mtClean="0"/>
              <a:t>Color de letra para parrafo: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717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0A16E7-990A-4DAA-B43D-D6317B2E4E33}" type="slidenum">
              <a:rPr lang="es-ES" altLang="es-ES_tradnl" smtClean="0"/>
              <a:pPr>
                <a:spcBef>
                  <a:spcPct val="0"/>
                </a:spcBef>
              </a:pPr>
              <a:t>2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2400" smtClean="0"/>
              <a:t>Cierre de diapositivas</a:t>
            </a:r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39C1F3F-C52A-4FA6-9179-6010644EF927}" type="slidenum">
              <a:rPr lang="es-ES" altLang="es-ES_tradnl" smtClean="0"/>
              <a:pPr>
                <a:spcBef>
                  <a:spcPct val="0"/>
                </a:spcBef>
              </a:pPr>
              <a:t>22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92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4A4E82-82FF-4FE7-9D44-7AE7B724FDBE}" type="slidenum">
              <a:rPr lang="es-ES" altLang="es-ES_tradnl" smtClean="0"/>
              <a:pPr>
                <a:spcBef>
                  <a:spcPct val="0"/>
                </a:spcBef>
              </a:pPr>
              <a:t>3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12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C9FA7A6-78BA-48FC-811D-38CBFD73E7D9}" type="slidenum">
              <a:rPr lang="es-ES" altLang="es-ES_tradnl" smtClean="0"/>
              <a:pPr>
                <a:spcBef>
                  <a:spcPct val="0"/>
                </a:spcBef>
              </a:pPr>
              <a:t>4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33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6C83955-D4A6-42CB-803D-ED0391B9A772}" type="slidenum">
              <a:rPr lang="es-ES" altLang="es-ES_tradnl" smtClean="0"/>
              <a:pPr>
                <a:spcBef>
                  <a:spcPct val="0"/>
                </a:spcBef>
              </a:pPr>
              <a:t>5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536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0CD5D7-837A-4F1F-87D0-4D62C1E6185D}" type="slidenum">
              <a:rPr lang="es-ES" altLang="es-ES_tradnl" smtClean="0"/>
              <a:pPr>
                <a:spcBef>
                  <a:spcPct val="0"/>
                </a:spcBef>
              </a:pPr>
              <a:t>6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74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2AFED5C-6DA8-4A21-9AF4-C41FC00679C9}" type="slidenum">
              <a:rPr lang="es-ES" altLang="es-ES_tradnl" smtClean="0"/>
              <a:pPr>
                <a:spcBef>
                  <a:spcPct val="0"/>
                </a:spcBef>
              </a:pPr>
              <a:t>7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67B1E1-AEE1-495C-B9AE-23E5D2B2B98E}" type="slidenum">
              <a:rPr lang="es-ES" altLang="es-ES_tradnl" smtClean="0"/>
              <a:pPr>
                <a:spcBef>
                  <a:spcPct val="0"/>
                </a:spcBef>
              </a:pPr>
              <a:t>8</a:t>
            </a:fld>
            <a:endParaRPr lang="es-ES" altLang="es-ES_trad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Logo de OPA, OPD, proyecto especial, siempre va al costado del logo del Minagri.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Siempre se visualiza el logo de la Gestión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de letra título: 100% negro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_tradnl" sz="4000" smtClean="0"/>
              <a:t>Color para texto adicional: 80% negro</a:t>
            </a:r>
          </a:p>
          <a:p>
            <a:pPr eaLnBrk="1" hangingPunct="1">
              <a:spcBef>
                <a:spcPct val="0"/>
              </a:spcBef>
            </a:pPr>
            <a:endParaRPr lang="es-ES" altLang="es-ES_tradnl" smtClean="0"/>
          </a:p>
        </p:txBody>
      </p:sp>
      <p:sp>
        <p:nvSpPr>
          <p:cNvPr id="2150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0719716-9D01-4694-96F2-B276D455C2B7}" type="slidenum">
              <a:rPr lang="es-ES" altLang="es-ES_tradnl" smtClean="0"/>
              <a:pPr>
                <a:spcBef>
                  <a:spcPct val="0"/>
                </a:spcBef>
              </a:pPr>
              <a:t>9</a:t>
            </a:fld>
            <a:endParaRPr lang="es-ES" altLang="es-ES_trad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713FD-AD1C-4BAB-8200-ED60154CF530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1474C-FD73-48C3-8FE6-BC693240CDB5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406932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8B168-FB48-408B-9338-EA455AF69DA1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02FF4-7ADD-41CF-981C-9D2176DD5D07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15958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63B44-395D-471D-95F3-53F1C03BA3BE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34F3E-D217-4AFB-A2AE-D4B737EA1C4C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197828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7AB70-67EB-4F73-9FAD-0E4441B2CBFA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C68B2-4F81-46AC-85A3-C8E6705B90A3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50372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7260-0E35-4CDB-A0EC-6BB88458D289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8D02-47CD-4513-889B-311632816141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64321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17953-9687-4952-B94B-2F54E9DFC457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BF1B9-9665-4D42-8D9C-A873B6495E24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3253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0F784-6568-4DD5-887E-8FD1FD20BE51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85EA5-BD84-4F1F-8B6B-171DBF584300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84221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11476-8EB3-41B8-9E35-E1E1DF1E5DB3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5FAAA-78C6-4FFC-B221-ADD0FCAA627B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387436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6BE3A-05C5-4878-8982-9F253E484750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BBC53-0DCE-454C-9533-BF183FC875B3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173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37B96-E46D-4C96-9DD2-4D76ADEB94FC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3D7BD-C68D-4182-A4A5-461C5E0A9F43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89143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9177-6902-4F92-9B26-FC6D0F9541E0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B6421-181D-4702-930F-B5E0D7553EF7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  <p:extLst>
      <p:ext uri="{BB962C8B-B14F-4D97-AF65-F5344CB8AC3E}">
        <p14:creationId xmlns:p14="http://schemas.microsoft.com/office/powerpoint/2010/main" val="210601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s-ES" altLang="es-ES_tradnl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s-ES" altLang="es-ES_tradnl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92F8DB-2B70-409D-AEC1-89C6C4431947}" type="datetimeFigureOut">
              <a:rPr lang="es-ES" altLang="es-ES_tradnl"/>
              <a:pPr>
                <a:defRPr/>
              </a:pPr>
              <a:t>28/02/2020</a:t>
            </a:fld>
            <a:endParaRPr lang="es-ES" alt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PE" alt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58C9C0-434A-483E-82B2-5D66B846ABAC}" type="slidenum">
              <a:rPr lang="es-ES" altLang="es-ES_tradnl"/>
              <a:pPr>
                <a:defRPr/>
              </a:pPr>
              <a:t>‹Nº›</a:t>
            </a:fld>
            <a:endParaRPr lang="es-E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6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0.jpeg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12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emf"/><Relationship Id="rId5" Type="http://schemas.openxmlformats.org/officeDocument/2006/relationships/image" Target="../media/image3.jpeg"/><Relationship Id="rId10" Type="http://schemas.openxmlformats.org/officeDocument/2006/relationships/image" Target="../media/image13.emf"/><Relationship Id="rId4" Type="http://schemas.openxmlformats.org/officeDocument/2006/relationships/image" Target="../media/image6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3.jpeg"/><Relationship Id="rId10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6.jpeg"/><Relationship Id="rId10" Type="http://schemas.openxmlformats.org/officeDocument/2006/relationships/image" Target="../media/image25.png"/><Relationship Id="rId4" Type="http://schemas.openxmlformats.org/officeDocument/2006/relationships/image" Target="../media/image5.jpeg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ángulo 4"/>
          <p:cNvSpPr>
            <a:spLocks noChangeArrowheads="1"/>
          </p:cNvSpPr>
          <p:nvPr/>
        </p:nvSpPr>
        <p:spPr bwMode="auto">
          <a:xfrm>
            <a:off x="4967288" y="1177925"/>
            <a:ext cx="3333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ES_tradnl" sz="2000" b="1">
                <a:solidFill>
                  <a:srgbClr val="000000"/>
                </a:solidFill>
                <a:latin typeface="Gotham Bold" pitchFamily="1" charset="0"/>
              </a:rPr>
              <a:t>AUTORIDAD NACIONAL DEL AGUA</a:t>
            </a:r>
          </a:p>
        </p:txBody>
      </p:sp>
      <p:sp>
        <p:nvSpPr>
          <p:cNvPr id="4100" name="Rectángulo 1"/>
          <p:cNvSpPr>
            <a:spLocks noChangeArrowheads="1"/>
          </p:cNvSpPr>
          <p:nvPr/>
        </p:nvSpPr>
        <p:spPr bwMode="auto">
          <a:xfrm>
            <a:off x="4344988" y="2449513"/>
            <a:ext cx="457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1600"/>
              <a:t>Protección de los ríos y el cuidado del agua</a:t>
            </a:r>
            <a:endParaRPr lang="es-PE" altLang="es-ES_tradnl" sz="1600"/>
          </a:p>
        </p:txBody>
      </p:sp>
      <p:pic>
        <p:nvPicPr>
          <p:cNvPr id="4101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/>
          <a:stretch>
            <a:fillRect/>
          </a:stretch>
        </p:blipFill>
        <p:spPr bwMode="auto">
          <a:xfrm>
            <a:off x="368300" y="768350"/>
            <a:ext cx="42957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67163" y="4510088"/>
            <a:ext cx="7604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1050" dirty="0"/>
              <a:t>Río Piura</a:t>
            </a:r>
          </a:p>
        </p:txBody>
      </p:sp>
      <p:pic>
        <p:nvPicPr>
          <p:cNvPr id="410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98450"/>
            <a:ext cx="19002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AutoShape 8" descr="data:image/jpeg;base64,/9j/4AAQSkZJRgABAQEAYABgAAD/2wBDAAEBAQEBAQEBAQEBAQEBAQEBAQEBAQEBAQEBAQEBAQEBAQEBAQEBAQEBAQEBAQEBAQEBAQEBAQEBAQEBAQEBAQH/2wBDAQEBAQEBAQEBAQEBAQEBAQEBAQEBAQEBAQEBAQEBAQEBAQEBAQEBAQEBAQEBAQEBAQEBAQEBAQEBAQEBAQEBAQH/wAARCAAeAMgDAREAAhEBAxEB/8QAHwABAAIBBAMBAAAAAAAAAAAAAAkKCAMFBwsBAgQG/8QALBAAAAYBAgYCAgIDAQAAAAAAAgMEBQYHAQAICRESExQVFiEKIxciGCQyM//EAB0BAQACAgMBAQAAAAAAAAAAAAAHCAUGAgMEAQn/xAA1EQABAwMDBAAEBAUEAwAAAAADAQIEAAURBhITBxQhMRUiMkEII2GBFhdCcXIzNFFSQ4KT/9oADAMBAAIRAxEAPwC+nM5axQCHyudylaBtjMKjT7LZG4mcuhAxRxrVPDutHzzjHQlb0ag8XPOMcgZ+8a9MKIe4TIkCKzklTZIIkYaeyHklaELE/wAiPa3966ZBxRY55RnbAxglOV6+miCxxCOX+zWqtUponvz4tvEKpR4kuzOyZgZbFc3LPWK2Kxg5VVMzkCmrSUHTGipU3KZI2thpPwxY3WJV7y4Mrl7ATW1wJY5jNWnLXFRduXoHpF07vYY2tLbDS03KzQJFouk9bqYS3q1NSHfohGxilR3esJbroEZh8fKW4MEiMRg21zBqfXerLcQunpkjvodwlCnQ43ZDf8Omqsi2HY4rGY7dzZcIjhv37GRXPy5XPX8pXXBx45cosAnc69XGhrG9kJXkIJPY+4p5dLMOLGMKj1OXaEoLDZwN6keek9jdHslqM55TrUfbyMOvXcesvQqLb10uGzPulheu18W26cCK2IuNvLxTiW43I32hxAUyfUx+a88Tp91KNK+NEuDYVzb5aeZdyPmL5zs5IzZbEYv3E8iDX05uM1cz2yvVxP1CVas3CxkUSvJNE29mtdpwoZlaM6dsGBMkhfmhVHj1LKcwytegNlDD683tEtDwjTGFJlJJyYml2qAWaPf7qzTsru7E6WQ1pLtM17YEj8+PHM2QjTpIiMIkU/ImVMF7kVzXI5bD2YlwLa4TrsHguaAaOczI1askX5ZSjUSqNRHc1TC2rhBkamEVFROdtYGsnWxfKIzh8+MfImL5L2+78e9u3+87XY8ruep8jz+343+x1+P09j9vPt/2139rK4O67Y/bZx3HCTgzu245tvHnd8uN31ePddXOHk4eYXN74uRvJjGc7M7vXn16819rm7NbKkGveXJvaUJYgAGtc1idAkAMwXSWEalUYUSERgs4CAOR4yIX0HnnXAQinegwiIZ65VGCY4j1x7w1qKvj7+K5vewbdxHtG1P6nuRrfPry5UStT2CDwPa+cj9Z4nn+x8knwPB7Xf8AM8zr8fxOx+7yO52e1+zr6PvXzjJycWx/Lv4+La7k5M7dmzG7fu+XbjOfGM03s28m5uzbu35Tbtxndu9bcec5xjzXhucm53RJ3JpXonRuVgyYlXtyohaiUl4EIGRp1SYZhBwMDCIORFjFjqCIPPnjOhBkC9wyjeIjFw4ZGuY9q+8Oa5Eci4/5SjHsI1Hsc17HenMVHNX+yplFrb0EojLo6L2RskTE4vTX3PZtCB3b1bo3do0JBvnoE6gxUj7ZwgkmeQUX0GiCWLkPOMa7CRZQhDOWMcYC44jECRgiZTcnGRzUY/LUVU2quU8+q4NMF73DYUTyM+sbSNc9mFwu5qLub58eU91vuuiu2mlKaUppSmlKaUppSmlKaUppSmlKaUppSmlKaUqEz8gPcX/AvDhstibl2Ekq3APLHRzHgBnI/LVIhKXueD7WM4GNIfA49IGRQZ/5lHPiMJmc5NLAOb/w+ab+P9SbYcg98TTwT30+U+Xlj7QQEz6R7Z8iOdqe1QD8elVI46qXf4XpCYJjtp7qQdsH587DZJK8f9ViiKJftkrf+apccLm6LBrjcI9VjXdlPdTP+6GuZJQcbnTI/KY6fGbSfzEL9R7ua5J/pMgPt6PxCLSFQdyKKhsplJZgsFHm4FdbqnZbfctOhulxtgLtH0tco1/kwDgbJbKtUdHgvoUG76iNs8iZKjtTys2LFX21Krtou4yod1JDiTCQS3qIa1hkjK4KhmlVhbaRXp9LVnijgMq+EjmPnwq1KWq4MPG53Uv3lbnrlywoEQxG+2u7ck5z1EkJJxnOTGNigC2wUiPlgPUArJTInxj+4zSvvOorZ1q6H6UBt0vZucj0xxWPTQre9znfY57gy3Pf7wq5O77Ii1uy9POpF8Jm9XDjY1c77leHymtRPuMUV0prf08DT9asEcIfbrvC2ktdmUffN4QzcrThRLG+VBYEPsZzmQq7eEpqtultZujXKSU8gZUTmQa0v8fRNg3GOtxjc/8AWagXupaY+vXWDUejtXFtl8sFjm6ZvKqcF4t0y2ihfEQuRhIlzEWKro53iVCgkPKg5JELHwhBiVzZV0Dab/YWTLbdLlHvFv8AyywJUeW+R2hE3NkQyMMjSja9FGUTWbxNVpfLXPwsvM/m8drOCzSx5euC2ROARSQzSTuI+XShj8XaFb28K84zkOM+O3oVBvT1Y6unlz+9Q9b4Mm5z4Vths5Zdwlx4UUaf+SRKMwAWf+xHtT9636VJDDiyJkh2wEUBZJnr/SIA3EI79mNVa6z9ysLcni0UnGPykMLaXTfO5AQKhK1PUCeNJLfbAISL9PbzExQpZiHpsYMEQc2Nzi0dnJSU0Gv03HbtNfC39Gd6KYWhBb2bG+YBlJaVm+892k1neO8I5pSDNnLkWqbvl3jvW9QNvyP1K/a7cv8Auho2d23rHB27uBPOFYx48YSrIX5KdjMVp8PfaJY8JdDF0Ks25IhOo+pLNyEhyYpLTE0fWJUeUWPJQjMInEseMD68kDMMCHOM9XOtn4Z7ae1dQ9YW2aJGTbXZpkCQ1U+YZ416hAO1qqmcbxKnj6kRKmDrDLFN0pYZcZ6ujTbhHkiXPh4jW6SUSqiLjO1/7Lmowdme7+axXh38RzhrXrl2YZhB6Nn9hU02SVQJM4t7eV65VZFapgqDsdRBJaoiwo0hQ98ta2uE5XhMG3lIwilHWmjoMvqL036l2LikQ519t9uvRIrdwyEXlbbbm7a32qsdbpRH7VYQcEeORX1pWnr/ACA6S1do+57xnjW2VLt7TOw5jU2LLhtyvpMpLC1udzXSnZ27amH4Xe4xBtN4ADluEcDSMH1mh3AuMaTq84EnXzZxs6RMkCZxhHnl2XeauzIgNCHGeQFZpvQLkLGYb6pabfq38QYtPDRdtzfp4cpzPqZBFa457gZMfcMEJyJ/giZSpA0Vd22PpY+6uVMw23V4Ud6dJfMKOKP+xJJBtX/JVqtzseltv7Dt0OxTfXZ6hSmrLczKp6NxkKxWoNUyCvz5u4VPbznIgqAA76trVOmJ0iLNNN8sZDC8YMD3iDMWV1zEs+vtLa80Ha2tdc9MxICDjsY1Gx7g2CO7WccfavysK0XYvVETainDjCKlQ/ps8/TF60zqaarmw7weUriq5VU0XuXQbg8ucZcxz+5aiqu7AifdFrspwiCIOBBzgQRYwIIg5xkIg5xzxnGcfWcZx94zj6zjX5nevC1cSvbSlNKU0pTSlNKU0pTSlNKU0pTSlNKU0pTSlNKVUd/IopzdXupuWkK0qWu8KqqqSEOshVSiWz+s6sjcisexHMJCxrYF9nzOHJpYsjsairEHkxicDEKuQuKAQQKBGAFbz8OV50npSy3y53e47btd5wo7YsO33O6yo1ttw8sLIHa4Ux0RkiVLP/roNHsjjJlW4xA3Vq33y+XG2w4ETdBgR3lUx5UOEE0uW5EcwTpsiOh3CCEX+nvVqle33mq4CThocR6PSVqMZ9om4ULogXI3NnlEbgjy8RtMqRKC1KN2Rz5iLXRABCU8stSW6AfvDJ6MH5UBAHr1ZN/U3pvIjFQ2r9O8RGOEaLJngDJc0jVa8T7fIUcxVe1Vaou33rnbtz4qIW6O1cIzOOw3Xe1zXjMGMQgWuauWvSUNHR0Rqoi7+XanvNTg3Zww+KXv2lWbEh1/NX8JWwiY5LI4DMd10kmcHqe0VjShLuyuy4/DVtgxz18StUuYo2NsjYV6VsYfVs54W5ciVt6ODLJ1R6V6AifDpmny/HLS88aNcIeko0Kdd7U0r1slyWRMZb5PJLtKw3nJJ43lkcpm8rHtI+SrjozW2qDd3GujPhs9ozGiyL6aRGgTXMb8SicUd0oWwE7uGiYFHIwWxioxzVa3knaLwmLZ4fW5mpLIrziFba3612aXsSaydswJuZX6+zIEuVhQTCGpPNkixVI3cxkWOCqKJJLBkDeTKErQ4CPbj0xaonG6v6uWjqFpi72249O9Sx7SeGd1s1OsFLgO2T2MUkKa/ZGY2MFDsG2W+NOIR0VxhohGuVi+yw6En6VvMCXE1XZyzhnEkyzJJ7V8yK52yRHbuMqmJxucoGmjsYh0Y7LFRFqUj8hO55nW/D9fq6r5ik7zJtxE0j9UqT40zOjoNpiAcKZZLjFRremPAQB8Qx8iI+MfyMXJZGuwnCPCY8RcV/h4ssK5dQgXK4Hihi6chSLs1skwhIWYu2JDRqEc1XcD5Dpm5PA3xh7vqbndeq9xkQ9KkiRBmIa7SRQXKEb3qyP5PIyrUXHI0SAwv1NK7HpcQkvfAP3nItgeX0zdtJl7I0VZ/kMDZdiLTXLKmsAMQNlq+JI0ApyJjzYxAFThHgO5UKCsVvgjG8AAkKcnanAPX/Rb+oHbppGKM5br/Dv8a91B53W/vEiMlvJ2KH+HOVrJHCs3YwGCKu5u2o4J0u1E3S3Kt9M4Q4Pxb+HeGTxpL7dTuA1nc8XdpueLk7fcpcs9LmsTrgm9uXhwPduVbvEBsFZJNtG89xrMGTYhIzVSqDvVZTeVwtXgXrs4GnazX9whZRQftEQxtBBuA5WpO7ttmg2ix9ctSXINwt7I2p9Fjui4mRkaycC6QYk1mOT6ioAc1V/rU5VT6HYwU+TPuXTa0QyRZTjWbUT4fmOZVWMSHJPHd9HpildGRP6UGNF+pM5ocdXh2zUMD2674qfhcoXuj1UFaVduQZY8zOql8b3Ztr9qZYlOXhuREGuZadexEHVzLjlZRCRDloh6BSWI94V89K6D9RoXf6j0NeJsZgw3i53XTZpBhNAQJbgU8yAEj3IJXDOqXKI1iueTmmEau0LK2LqbpKT2tp1LAjmc8lvhwrwMQ3qRhGRWDBJI1qK9EeNFiHVcNbxx2qmSOrFW1VN+Y4PPDz2UQ6sbGzJ9wV53HPHtsDEZGmOVNUftN2Ya9ZV2DG7AcI5NI5YKSEhMxjICYu1OueSJUkOP2y0tsH84+omt5l0t3a6esVlt4C95Gc1pZNqDIuB2YJ9cWNESMuPayii+trkbg5zrp/L/AEnpyPCl811uVwlEZwFRXMDNeKKN3y/SYp+ZM/YLH/SqKvN2/fgZbuKH2fGWE6bvpNubiW3VG0jjFEERSbjRQ6OSB3ZmGSra7QL5xJkTWkZwHInV5StUdbsK2NqVOCnJHrwlZwWgOu2kL9rFLcLR8XTEvUbzJKvzpcFHzJMcRjxWXEg4MV5XmVHiC8sgmw5WDbu5M1ktUdNL/bLAst9+NeQWlo+G2IGSrY4SvGIzojHyTNY0eWvIjBM3CYr3Y2Yqz5wkdwb5uP2EUPK5g2ydtn0NjSSpp98qYndkWuklrtChZvkKcbslS+6TSRk9M+nu7f30GXZwc23vYXNi5ORV3q9p4Gm9f36JDLFLAmyXXeB2pwnYKNcXvN27kC53A6MfmA0JNpOEYi44yjc6aNB3Ut30vbDyGGZKjhSDK5xkG55ojWj5UUiJyIYfGVSNy3kc9mdzHIkk2o0rcKaUppSmlKaUppSmlKaUppSmlKaUppSmlKaUqpPuq/Hk3Mbwtw9wbkLA3V1XH360Jg4vrbGUMOmkmQxqNF9KCJRgt6XOLGccBhjiRraxnFtJJRpyY1QWQDu9GrdaU/EVpjR2nbNpu36UusgFrhjASS+ZCjPkyVy+XKULBnRFkSHkLhSqqI5Gq5cZqCL50nvOoLtPvEq+QRFmyHFYFseQZoQp8oA8jnDVeILWMyjERVRVwmai33XcBfdjtKrZ3lyy/wCopXAkxC1WsZ2p2sljWqy0hWTzuthNiaxmMNMB/wA4NdchyL6EZjH9tSnpPr7pLV1zDDZp+8RJ7nMYwxRW07GK5cJg6S2GRE/QX7VpN86YX2xRHnddIB4yI5ysYSYNyo1Mr+UoHDyv6v8Af3rS2GbQdyW+HYVM4XUtvtlZraKvsT1GFbnO7Djrc7wy3Y2S0WbDn1uiDM4kHp08ngsAk8SGeQvAWa5T4BwW4bmASzlr3WOmtDa+hzbvZy3Nl9sHBKYKBbpBAzLPIce2TAEmGG5rnRZ8+LLRqjVUFb1TkQWGfNMWG8ak0vIBBnshrbLopAq+VLE18eeFGTY5GAG9FRDRopgZRyIr5Wdu/wCbOmtPxVZ26NQnK2940Zjr8oJwoToa8q14miECk3HdAeofpLLoGsO5CFzGADESYIXPOFOM/etDuf4roAi8Vo0bKkga7a59xuoYT1YnhWtBGhz2J+iqdUT/AKrWzw+iEojN8/UAREVMo2JCJJblfOVIY8Vy/wDzT+9WldmFdWtTO3WAUrdM6bbQntPIRV4osht9sX82jjLgs2DvTolfBKHJHIcQlZH26SEnuT1g19QL1hTwuKVAMxVfWtxtN61HPvdkgEtVvvL0uLbaThXsZJstnAE4G0b4/fMkEjK0QcAINihGrcVNenYk63WmLbbjJZNlW9vaLLZvTuAjwsYj0Jl7S9s4TDIryZK1zke5FzWU+tUrOU0pTSlNKU0pTSlNKU0pTSlNKU0pTSlNKU0pTSlNKU0pTSlNKU0pX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pic>
        <p:nvPicPr>
          <p:cNvPr id="4105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3186113"/>
            <a:ext cx="19367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0175" y="103188"/>
            <a:ext cx="8931275" cy="4916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3579-72-AG|</a:t>
            </a:r>
            <a:endParaRPr lang="es-ES" dirty="0"/>
          </a:p>
        </p:txBody>
      </p:sp>
      <p:pic>
        <p:nvPicPr>
          <p:cNvPr id="22534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5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0813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ítulo 1"/>
          <p:cNvSpPr txBox="1">
            <a:spLocks/>
          </p:cNvSpPr>
          <p:nvPr/>
        </p:nvSpPr>
        <p:spPr bwMode="auto">
          <a:xfrm>
            <a:off x="1639888" y="3119438"/>
            <a:ext cx="13985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PE" altLang="es-PE" sz="1000" b="1">
              <a:solidFill>
                <a:srgbClr val="0070C0"/>
              </a:solidFill>
            </a:endParaRPr>
          </a:p>
        </p:txBody>
      </p:sp>
      <p:sp>
        <p:nvSpPr>
          <p:cNvPr id="22537" name="Título 1"/>
          <p:cNvSpPr txBox="1">
            <a:spLocks/>
          </p:cNvSpPr>
          <p:nvPr/>
        </p:nvSpPr>
        <p:spPr bwMode="auto">
          <a:xfrm>
            <a:off x="2198688" y="300038"/>
            <a:ext cx="4597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ACCIONES </a:t>
            </a:r>
          </a:p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DE LA AUTORIDAD NACIONAL DEL AGUA</a:t>
            </a:r>
          </a:p>
        </p:txBody>
      </p:sp>
      <p:sp>
        <p:nvSpPr>
          <p:cNvPr id="22538" name="Título 1"/>
          <p:cNvSpPr txBox="1">
            <a:spLocks/>
          </p:cNvSpPr>
          <p:nvPr/>
        </p:nvSpPr>
        <p:spPr bwMode="auto">
          <a:xfrm>
            <a:off x="2881313" y="1104900"/>
            <a:ext cx="459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DELIMITACIÓN DE FAJAS MARGINALES</a:t>
            </a:r>
          </a:p>
        </p:txBody>
      </p:sp>
      <p:sp>
        <p:nvSpPr>
          <p:cNvPr id="22539" name="Título 1"/>
          <p:cNvSpPr txBox="1">
            <a:spLocks/>
          </p:cNvSpPr>
          <p:nvPr/>
        </p:nvSpPr>
        <p:spPr bwMode="auto">
          <a:xfrm>
            <a:off x="6560378" y="1713322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 dirty="0">
                <a:latin typeface="Arial Narrow" panose="020B0606020202030204" pitchFamily="34" charset="0"/>
              </a:rPr>
              <a:t>AMAZONAS</a:t>
            </a:r>
          </a:p>
        </p:txBody>
      </p:sp>
      <p:sp>
        <p:nvSpPr>
          <p:cNvPr id="22540" name="Título 1"/>
          <p:cNvSpPr txBox="1">
            <a:spLocks/>
          </p:cNvSpPr>
          <p:nvPr/>
        </p:nvSpPr>
        <p:spPr bwMode="auto">
          <a:xfrm>
            <a:off x="6281737" y="2384626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 dirty="0">
                <a:latin typeface="Arial Narrow" panose="020B0606020202030204" pitchFamily="34" charset="0"/>
              </a:rPr>
              <a:t>AMBITO DE LA AAA MARAÑON</a:t>
            </a:r>
          </a:p>
        </p:txBody>
      </p:sp>
      <p:pic>
        <p:nvPicPr>
          <p:cNvPr id="22541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908175"/>
            <a:ext cx="56149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725" y="3284940"/>
            <a:ext cx="2804353" cy="1593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0175" y="103188"/>
            <a:ext cx="8931275" cy="4916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3579-72-AG|</a:t>
            </a:r>
            <a:endParaRPr lang="es-ES" dirty="0"/>
          </a:p>
        </p:txBody>
      </p:sp>
      <p:pic>
        <p:nvPicPr>
          <p:cNvPr id="24582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5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0813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ítulo 1"/>
          <p:cNvSpPr txBox="1">
            <a:spLocks/>
          </p:cNvSpPr>
          <p:nvPr/>
        </p:nvSpPr>
        <p:spPr bwMode="auto">
          <a:xfrm>
            <a:off x="1639888" y="3119438"/>
            <a:ext cx="13985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PE" altLang="es-PE" sz="1000" b="1">
              <a:solidFill>
                <a:srgbClr val="0070C0"/>
              </a:solidFill>
            </a:endParaRPr>
          </a:p>
        </p:txBody>
      </p:sp>
      <p:sp>
        <p:nvSpPr>
          <p:cNvPr id="24585" name="Título 1"/>
          <p:cNvSpPr txBox="1">
            <a:spLocks/>
          </p:cNvSpPr>
          <p:nvPr/>
        </p:nvSpPr>
        <p:spPr bwMode="auto">
          <a:xfrm>
            <a:off x="2198688" y="300038"/>
            <a:ext cx="4597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ACCIONES </a:t>
            </a:r>
          </a:p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DE LA AUTORIDAD NACIONAL DEL AGUA</a:t>
            </a:r>
          </a:p>
        </p:txBody>
      </p:sp>
      <p:sp>
        <p:nvSpPr>
          <p:cNvPr id="24586" name="Título 1"/>
          <p:cNvSpPr txBox="1">
            <a:spLocks/>
          </p:cNvSpPr>
          <p:nvPr/>
        </p:nvSpPr>
        <p:spPr bwMode="auto">
          <a:xfrm>
            <a:off x="4676775" y="1047750"/>
            <a:ext cx="459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DELIMITACIÓN DE FAJAS MARGINALES</a:t>
            </a:r>
          </a:p>
        </p:txBody>
      </p:sp>
      <p:sp>
        <p:nvSpPr>
          <p:cNvPr id="24587" name="Título 1"/>
          <p:cNvSpPr txBox="1">
            <a:spLocks/>
          </p:cNvSpPr>
          <p:nvPr/>
        </p:nvSpPr>
        <p:spPr bwMode="auto">
          <a:xfrm>
            <a:off x="5867400" y="2187575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SAN MARTIN</a:t>
            </a:r>
          </a:p>
        </p:txBody>
      </p:sp>
      <p:sp>
        <p:nvSpPr>
          <p:cNvPr id="24588" name="Título 1"/>
          <p:cNvSpPr txBox="1">
            <a:spLocks/>
          </p:cNvSpPr>
          <p:nvPr/>
        </p:nvSpPr>
        <p:spPr bwMode="auto">
          <a:xfrm>
            <a:off x="5867400" y="2784475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AMBITO DE LA AAA HUALLAGA</a:t>
            </a:r>
          </a:p>
        </p:txBody>
      </p:sp>
      <p:pic>
        <p:nvPicPr>
          <p:cNvPr id="24589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796925"/>
            <a:ext cx="3552825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0175" y="103188"/>
            <a:ext cx="8931275" cy="4916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3579-72-AG|</a:t>
            </a:r>
            <a:endParaRPr lang="es-ES" dirty="0"/>
          </a:p>
        </p:txBody>
      </p:sp>
      <p:pic>
        <p:nvPicPr>
          <p:cNvPr id="26630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5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0813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ítulo 1"/>
          <p:cNvSpPr txBox="1">
            <a:spLocks/>
          </p:cNvSpPr>
          <p:nvPr/>
        </p:nvSpPr>
        <p:spPr bwMode="auto">
          <a:xfrm>
            <a:off x="1639888" y="3119438"/>
            <a:ext cx="13985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PE" altLang="es-PE" sz="1000" b="1">
              <a:solidFill>
                <a:srgbClr val="0070C0"/>
              </a:solidFill>
            </a:endParaRPr>
          </a:p>
        </p:txBody>
      </p:sp>
      <p:sp>
        <p:nvSpPr>
          <p:cNvPr id="26633" name="Título 1"/>
          <p:cNvSpPr txBox="1">
            <a:spLocks/>
          </p:cNvSpPr>
          <p:nvPr/>
        </p:nvSpPr>
        <p:spPr bwMode="auto">
          <a:xfrm>
            <a:off x="2198688" y="300038"/>
            <a:ext cx="4597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ACCIONES </a:t>
            </a:r>
          </a:p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DE LA AUTORIDAD NACIONAL DEL AGUA</a:t>
            </a:r>
          </a:p>
        </p:txBody>
      </p:sp>
      <p:sp>
        <p:nvSpPr>
          <p:cNvPr id="26634" name="Título 1"/>
          <p:cNvSpPr txBox="1">
            <a:spLocks/>
          </p:cNvSpPr>
          <p:nvPr/>
        </p:nvSpPr>
        <p:spPr bwMode="auto">
          <a:xfrm>
            <a:off x="2881313" y="1104900"/>
            <a:ext cx="459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DELIMITACIÓN DE FAJAS MARGINALES</a:t>
            </a:r>
          </a:p>
        </p:txBody>
      </p:sp>
      <p:sp>
        <p:nvSpPr>
          <p:cNvPr id="26635" name="Título 1"/>
          <p:cNvSpPr txBox="1">
            <a:spLocks/>
          </p:cNvSpPr>
          <p:nvPr/>
        </p:nvSpPr>
        <p:spPr bwMode="auto">
          <a:xfrm>
            <a:off x="6259513" y="1649413"/>
            <a:ext cx="22987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CAJAMARCA</a:t>
            </a:r>
          </a:p>
        </p:txBody>
      </p:sp>
      <p:sp>
        <p:nvSpPr>
          <p:cNvPr id="26636" name="Título 1"/>
          <p:cNvSpPr txBox="1">
            <a:spLocks/>
          </p:cNvSpPr>
          <p:nvPr/>
        </p:nvSpPr>
        <p:spPr bwMode="auto">
          <a:xfrm>
            <a:off x="6389688" y="2784475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AMBITO DE LA AAA MARAÑON Y JEQUETEPEQUE ZARUMILLA</a:t>
            </a:r>
          </a:p>
        </p:txBody>
      </p:sp>
      <p:pic>
        <p:nvPicPr>
          <p:cNvPr id="26637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243138"/>
            <a:ext cx="584993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0175" y="103188"/>
            <a:ext cx="8931275" cy="4916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3579-72-AG|</a:t>
            </a:r>
            <a:endParaRPr lang="es-ES" dirty="0"/>
          </a:p>
        </p:txBody>
      </p:sp>
      <p:pic>
        <p:nvPicPr>
          <p:cNvPr id="28678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5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0813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ítulo 1"/>
          <p:cNvSpPr txBox="1">
            <a:spLocks/>
          </p:cNvSpPr>
          <p:nvPr/>
        </p:nvSpPr>
        <p:spPr bwMode="auto">
          <a:xfrm>
            <a:off x="1639888" y="3119438"/>
            <a:ext cx="13985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PE" altLang="es-PE" sz="1000" b="1">
              <a:solidFill>
                <a:srgbClr val="0070C0"/>
              </a:solidFill>
            </a:endParaRPr>
          </a:p>
        </p:txBody>
      </p:sp>
      <p:sp>
        <p:nvSpPr>
          <p:cNvPr id="28681" name="Título 1"/>
          <p:cNvSpPr txBox="1">
            <a:spLocks/>
          </p:cNvSpPr>
          <p:nvPr/>
        </p:nvSpPr>
        <p:spPr bwMode="auto">
          <a:xfrm>
            <a:off x="2198688" y="300038"/>
            <a:ext cx="4597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ACCIONES </a:t>
            </a:r>
          </a:p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DE LA AUTORIDAD NACIONAL DEL AGUA</a:t>
            </a:r>
          </a:p>
        </p:txBody>
      </p:sp>
      <p:sp>
        <p:nvSpPr>
          <p:cNvPr id="28682" name="Título 1"/>
          <p:cNvSpPr txBox="1">
            <a:spLocks/>
          </p:cNvSpPr>
          <p:nvPr/>
        </p:nvSpPr>
        <p:spPr bwMode="auto">
          <a:xfrm>
            <a:off x="2522538" y="973138"/>
            <a:ext cx="459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DELIMITACIÓN DE FAJAS MARGINALES</a:t>
            </a:r>
          </a:p>
        </p:txBody>
      </p:sp>
      <p:sp>
        <p:nvSpPr>
          <p:cNvPr id="28683" name="Título 1"/>
          <p:cNvSpPr txBox="1">
            <a:spLocks/>
          </p:cNvSpPr>
          <p:nvPr/>
        </p:nvSpPr>
        <p:spPr bwMode="auto">
          <a:xfrm>
            <a:off x="6256338" y="1569244"/>
            <a:ext cx="22987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 dirty="0">
                <a:latin typeface="Arial Narrow" panose="020B0606020202030204" pitchFamily="34" charset="0"/>
              </a:rPr>
              <a:t>PIURA</a:t>
            </a:r>
          </a:p>
        </p:txBody>
      </p:sp>
      <p:sp>
        <p:nvSpPr>
          <p:cNvPr id="28684" name="Título 1"/>
          <p:cNvSpPr txBox="1">
            <a:spLocks/>
          </p:cNvSpPr>
          <p:nvPr/>
        </p:nvSpPr>
        <p:spPr bwMode="auto">
          <a:xfrm>
            <a:off x="6256338" y="2228056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 dirty="0">
                <a:latin typeface="Arial Narrow" panose="020B0606020202030204" pitchFamily="34" charset="0"/>
              </a:rPr>
              <a:t>AMBITO DE LA AAA JEQUETEPEQUE - ZARUMILLA</a:t>
            </a:r>
          </a:p>
        </p:txBody>
      </p:sp>
      <p:pic>
        <p:nvPicPr>
          <p:cNvPr id="28685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701800"/>
            <a:ext cx="58420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338" y="3022997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81000" y="236538"/>
            <a:ext cx="8645525" cy="4713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</a:t>
            </a:r>
            <a:endParaRPr lang="es-ES" dirty="0"/>
          </a:p>
        </p:txBody>
      </p:sp>
      <p:pic>
        <p:nvPicPr>
          <p:cNvPr id="30726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73063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93688"/>
            <a:ext cx="1900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444625"/>
            <a:ext cx="46942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1395666"/>
            <a:ext cx="3034655" cy="170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971" y="3125684"/>
            <a:ext cx="2828592" cy="159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ángulo 11"/>
          <p:cNvSpPr/>
          <p:nvPr/>
        </p:nvSpPr>
        <p:spPr>
          <a:xfrm>
            <a:off x="6329125" y="2811448"/>
            <a:ext cx="198451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Qda</a:t>
            </a:r>
            <a:r>
              <a:rPr lang="es-E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es-ES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Carosio</a:t>
            </a:r>
            <a:r>
              <a:rPr lang="es-E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2016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880961" y="4341485"/>
            <a:ext cx="198451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Qda</a:t>
            </a:r>
            <a:r>
              <a:rPr lang="es-E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es-ES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Carosio</a:t>
            </a:r>
            <a:r>
              <a:rPr lang="es-E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2017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87363" y="781050"/>
            <a:ext cx="799465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PE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</a:t>
            </a:r>
            <a:r>
              <a:rPr lang="es-PE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INSTALACIÓN </a:t>
            </a:r>
            <a:r>
              <a:rPr lang="es-PE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BARRERAS </a:t>
            </a:r>
            <a:r>
              <a:rPr lang="es-PE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DINÁMICAS </a:t>
            </a:r>
            <a:r>
              <a:rPr lang="es-PE" b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(22 </a:t>
            </a:r>
            <a:r>
              <a:rPr lang="es-PE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Barreras </a:t>
            </a:r>
            <a:r>
              <a:rPr lang="es-PE" b="1" dirty="0" smtClean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dinámicas en el 2016</a:t>
            </a:r>
            <a:r>
              <a:rPr lang="es-PE" b="1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s-PE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las quebradas ubicadas en los distritos de Lurigancho Chosica del departamento de Lima.</a:t>
            </a:r>
            <a:endParaRPr lang="es-PE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17475" y="185738"/>
            <a:ext cx="8855075" cy="4840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</a:t>
            </a:r>
            <a:endParaRPr lang="es-ES" dirty="0"/>
          </a:p>
        </p:txBody>
      </p:sp>
      <p:pic>
        <p:nvPicPr>
          <p:cNvPr id="32774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79400"/>
            <a:ext cx="16891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236538"/>
            <a:ext cx="1900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17" y="2001266"/>
            <a:ext cx="4014388" cy="2892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ángulo 8"/>
          <p:cNvSpPr/>
          <p:nvPr/>
        </p:nvSpPr>
        <p:spPr>
          <a:xfrm>
            <a:off x="5112582" y="3989526"/>
            <a:ext cx="22878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Qda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Quirio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2017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" y="2053014"/>
            <a:ext cx="3833429" cy="288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ángulo 11"/>
          <p:cNvSpPr/>
          <p:nvPr/>
        </p:nvSpPr>
        <p:spPr>
          <a:xfrm>
            <a:off x="536575" y="4066239"/>
            <a:ext cx="22878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Qda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 </a:t>
            </a:r>
            <a:r>
              <a:rPr lang="es-E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Quirio</a:t>
            </a:r>
            <a:r>
              <a:rPr lang="es-E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70FB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2016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509588" y="1265238"/>
            <a:ext cx="8070850" cy="685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PE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quebradas consideradas de alto riesgo ante huaycos e inundaciones fueron:  </a:t>
            </a:r>
            <a:r>
              <a:rPr lang="es-PE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Huampaní</a:t>
            </a:r>
            <a:r>
              <a:rPr lang="es-PE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Santo Domingo, Castilla, La Ronda, </a:t>
            </a:r>
            <a:r>
              <a:rPr lang="es-PE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Quirio</a:t>
            </a:r>
            <a:r>
              <a:rPr lang="es-PE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Pedregal, La Libertad, </a:t>
            </a:r>
            <a:r>
              <a:rPr lang="es-PE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Carosio</a:t>
            </a:r>
            <a:r>
              <a:rPr lang="es-PE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Corrales</a:t>
            </a:r>
            <a:endParaRPr lang="es-PE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434766" y="293688"/>
            <a:ext cx="8645525" cy="4799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s-PE" dirty="0">
              <a:latin typeface="Arial Narrow" panose="020B0606020202030204" pitchFamily="34" charset="0"/>
            </a:endParaRPr>
          </a:p>
          <a:p>
            <a:r>
              <a:rPr lang="es-PE" dirty="0">
                <a:latin typeface="Arial Narrow" panose="020B0606020202030204" pitchFamily="34" charset="0"/>
              </a:rPr>
              <a:t>Mantenimiento a los ríos, canales y manantiales, al principio de cada estación: limpiar la basura, hacer correr el agua para que no quede encharcada y se descomponga.</a:t>
            </a:r>
          </a:p>
          <a:p>
            <a:r>
              <a:rPr lang="es-PE" dirty="0">
                <a:latin typeface="Arial Narrow" panose="020B0606020202030204" pitchFamily="34" charset="0"/>
              </a:rPr>
              <a:t>Mantener la vegetación originaria en los alrededores de ríos y manantiales.</a:t>
            </a:r>
          </a:p>
          <a:p>
            <a:r>
              <a:rPr lang="es-PE" dirty="0">
                <a:latin typeface="Arial Narrow" panose="020B0606020202030204" pitchFamily="34" charset="0"/>
              </a:rPr>
              <a:t>Evitar el arrojo de agroquímicos, pesticidas, ni lavar las bombas que contengan restos de pesticidas.</a:t>
            </a:r>
          </a:p>
          <a:p>
            <a:endParaRPr lang="es-PE" dirty="0">
              <a:latin typeface="Arial Narrow" panose="020B0606020202030204" pitchFamily="34" charset="0"/>
            </a:endParaRPr>
          </a:p>
          <a:p>
            <a:r>
              <a:rPr lang="es-PE" dirty="0">
                <a:latin typeface="Arial Narrow" panose="020B0606020202030204" pitchFamily="34" charset="0"/>
              </a:rPr>
              <a:t>Mantenimiento a los ríos, canales y manantiales, al principio de cada estación: limpiar la basura, hacer correr el agua para que no quede encharcada y se descomponga.</a:t>
            </a:r>
          </a:p>
          <a:p>
            <a:r>
              <a:rPr lang="es-PE" dirty="0">
                <a:latin typeface="Arial Narrow" panose="020B0606020202030204" pitchFamily="34" charset="0"/>
              </a:rPr>
              <a:t>Mantener la vegetación originaria en los alrededores de ríos y manantiales.</a:t>
            </a:r>
          </a:p>
          <a:p>
            <a:r>
              <a:rPr lang="es-PE" dirty="0">
                <a:latin typeface="Arial Narrow" panose="020B0606020202030204" pitchFamily="34" charset="0"/>
              </a:rPr>
              <a:t>Evitar el arrojo de agroquímicos, pesticidas, ni lavar las bombas que contengan restos de pesticidas.</a:t>
            </a:r>
          </a:p>
          <a:p>
            <a:r>
              <a:rPr lang="es-PE" dirty="0" err="1" smtClean="0">
                <a:latin typeface="Arial Narrow" panose="020B0606020202030204" pitchFamily="34" charset="0"/>
              </a:rPr>
              <a:t>er</a:t>
            </a:r>
            <a:r>
              <a:rPr lang="es-PE" dirty="0" smtClean="0">
                <a:latin typeface="Arial Narrow" panose="020B0606020202030204" pitchFamily="34" charset="0"/>
              </a:rPr>
              <a:t> </a:t>
            </a:r>
            <a:r>
              <a:rPr lang="es-PE" dirty="0">
                <a:latin typeface="Arial Narrow" panose="020B0606020202030204" pitchFamily="34" charset="0"/>
              </a:rPr>
              <a:t>correr el agua para que no quede encharcada y se descomponga.</a:t>
            </a:r>
          </a:p>
          <a:p>
            <a:r>
              <a:rPr lang="es-PE" dirty="0">
                <a:latin typeface="Arial Narrow" panose="020B0606020202030204" pitchFamily="34" charset="0"/>
              </a:rPr>
              <a:t>Mantener la vegetación originaria en los alrededores de ríos y manantiales.</a:t>
            </a:r>
          </a:p>
          <a:p>
            <a:r>
              <a:rPr lang="es-PE" dirty="0">
                <a:latin typeface="Arial Narrow" panose="020B0606020202030204" pitchFamily="34" charset="0"/>
              </a:rPr>
              <a:t>Evitar el arrojo de agroquímicos, pesticidas, ni lavar las bombas que contengan restos de pesticidas.</a:t>
            </a:r>
          </a:p>
          <a:p>
            <a:r>
              <a:rPr lang="es-PE" dirty="0" err="1" smtClean="0">
                <a:latin typeface="Arial Narrow" panose="020B0606020202030204" pitchFamily="34" charset="0"/>
              </a:rPr>
              <a:t>itar</a:t>
            </a:r>
            <a:r>
              <a:rPr lang="es-PE" dirty="0" smtClean="0">
                <a:latin typeface="Arial Narrow" panose="020B0606020202030204" pitchFamily="34" charset="0"/>
              </a:rPr>
              <a:t> </a:t>
            </a:r>
            <a:r>
              <a:rPr lang="es-PE" dirty="0">
                <a:latin typeface="Arial Narrow" panose="020B0606020202030204" pitchFamily="34" charset="0"/>
              </a:rPr>
              <a:t>que el ganado se meta a la fuentes de agua (ensucia con estiércol)</a:t>
            </a:r>
          </a:p>
          <a:p>
            <a:r>
              <a:rPr lang="es-PE" dirty="0">
                <a:latin typeface="Arial Narrow" panose="020B0606020202030204" pitchFamily="34" charset="0"/>
              </a:rPr>
              <a:t>No arrojar restos de combustible (petróleo, gasolina), ni pinturas, barnices, solventes. Son altamente tóxicos.</a:t>
            </a:r>
          </a:p>
          <a:p>
            <a:r>
              <a:rPr lang="es-PE" dirty="0">
                <a:latin typeface="Arial Narrow" panose="020B0606020202030204" pitchFamily="34" charset="0"/>
              </a:rPr>
              <a:t>Mantenimiento a los ríos, canales y manantiales, al principio de cada estación: limpiar la basura, hacer correr el agua para que no quede encharcada y se descomponga.</a:t>
            </a:r>
          </a:p>
          <a:p>
            <a:r>
              <a:rPr lang="es-PE" dirty="0">
                <a:latin typeface="Arial Narrow" panose="020B0606020202030204" pitchFamily="34" charset="0"/>
              </a:rPr>
              <a:t>Mantener la vegetación originaria en los alrededores de ríos y manantiales.</a:t>
            </a:r>
          </a:p>
          <a:p>
            <a:r>
              <a:rPr lang="es-PE" dirty="0">
                <a:latin typeface="Arial Narrow" panose="020B0606020202030204" pitchFamily="34" charset="0"/>
              </a:rPr>
              <a:t>Evitar el arrojo de agroquímicos, pesticidas, ni lavar las bombas que contengan restos de pesticidas.</a:t>
            </a:r>
          </a:p>
        </p:txBody>
      </p:sp>
      <p:pic>
        <p:nvPicPr>
          <p:cNvPr id="30726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73063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293688"/>
            <a:ext cx="1900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871673" y="946699"/>
            <a:ext cx="698023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PE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s-PE" b="1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COMO CUIDAR LAS FUENTES DE AGUA</a:t>
            </a:r>
            <a:endParaRPr lang="es-PE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 bwMode="auto">
          <a:xfrm>
            <a:off x="828260" y="1508127"/>
            <a:ext cx="7858539" cy="30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Evitar que el ganado se meta a la fuentes de agua (ensucia con estiércol)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No arrojar restos de combustible (petróleo, gasolina), ni pinturas, barnices, solventes. Son altamente tóxicos.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Mantenimiento a los ríos, canales y manantiales, al principio de cada estación: limpiar la basura, hacer correr el agua para que no quede encharcada y se descomponga.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Mantener la vegetación originaria en los alrededores de ríos y manantiales.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PE" sz="1800" dirty="0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Evitar el arrojo de agroquímicos, pesticidas, ni lavar las bombas que contengan restos de pesticidas.</a:t>
            </a:r>
          </a:p>
          <a:p>
            <a:endParaRPr lang="es-PE" sz="1800" dirty="0" smtClean="0">
              <a:latin typeface="Arial Narrow" panose="020B0606020202030204" pitchFamily="34" charset="0"/>
            </a:endParaRPr>
          </a:p>
          <a:p>
            <a:endParaRPr lang="es-PE" sz="1800" dirty="0" smtClean="0">
              <a:latin typeface="Arial Narrow" panose="020B0606020202030204" pitchFamily="34" charset="0"/>
            </a:endParaRPr>
          </a:p>
          <a:p>
            <a:endParaRPr lang="es-PE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4">
            <a:extLst/>
          </p:cNvPr>
          <p:cNvSpPr>
            <a:spLocks noChangeArrowheads="1"/>
          </p:cNvSpPr>
          <p:nvPr/>
        </p:nvSpPr>
        <p:spPr bwMode="auto">
          <a:xfrm>
            <a:off x="2416175" y="2235200"/>
            <a:ext cx="4321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74725" eaLnBrk="1" hangingPunct="1">
              <a:defRPr/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EVALUACIÓN DE LA CALIDAD DEL RECURSO HÍDRICO.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riángulo isósceles 39"/>
          <p:cNvSpPr/>
          <p:nvPr/>
        </p:nvSpPr>
        <p:spPr>
          <a:xfrm>
            <a:off x="1395413" y="911225"/>
            <a:ext cx="3403600" cy="3675063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Forma libre 40"/>
          <p:cNvSpPr/>
          <p:nvPr/>
        </p:nvSpPr>
        <p:spPr>
          <a:xfrm>
            <a:off x="3097213" y="1187450"/>
            <a:ext cx="2211387" cy="869950"/>
          </a:xfrm>
          <a:custGeom>
            <a:avLst/>
            <a:gdLst>
              <a:gd name="connsiteX0" fmla="*/ 0 w 1978149"/>
              <a:gd name="connsiteY0" fmla="*/ 120070 h 720407"/>
              <a:gd name="connsiteX1" fmla="*/ 120070 w 1978149"/>
              <a:gd name="connsiteY1" fmla="*/ 0 h 720407"/>
              <a:gd name="connsiteX2" fmla="*/ 1858079 w 1978149"/>
              <a:gd name="connsiteY2" fmla="*/ 0 h 720407"/>
              <a:gd name="connsiteX3" fmla="*/ 1978149 w 1978149"/>
              <a:gd name="connsiteY3" fmla="*/ 120070 h 720407"/>
              <a:gd name="connsiteX4" fmla="*/ 1978149 w 1978149"/>
              <a:gd name="connsiteY4" fmla="*/ 600337 h 720407"/>
              <a:gd name="connsiteX5" fmla="*/ 1858079 w 1978149"/>
              <a:gd name="connsiteY5" fmla="*/ 720407 h 720407"/>
              <a:gd name="connsiteX6" fmla="*/ 120070 w 1978149"/>
              <a:gd name="connsiteY6" fmla="*/ 720407 h 720407"/>
              <a:gd name="connsiteX7" fmla="*/ 0 w 1978149"/>
              <a:gd name="connsiteY7" fmla="*/ 600337 h 720407"/>
              <a:gd name="connsiteX8" fmla="*/ 0 w 1978149"/>
              <a:gd name="connsiteY8" fmla="*/ 120070 h 72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8149" h="720407">
                <a:moveTo>
                  <a:pt x="0" y="120070"/>
                </a:moveTo>
                <a:cubicBezTo>
                  <a:pt x="0" y="53757"/>
                  <a:pt x="53757" y="0"/>
                  <a:pt x="120070" y="0"/>
                </a:cubicBezTo>
                <a:lnTo>
                  <a:pt x="1858079" y="0"/>
                </a:lnTo>
                <a:cubicBezTo>
                  <a:pt x="1924392" y="0"/>
                  <a:pt x="1978149" y="53757"/>
                  <a:pt x="1978149" y="120070"/>
                </a:cubicBezTo>
                <a:lnTo>
                  <a:pt x="1978149" y="600337"/>
                </a:lnTo>
                <a:cubicBezTo>
                  <a:pt x="1978149" y="666650"/>
                  <a:pt x="1924392" y="720407"/>
                  <a:pt x="1858079" y="720407"/>
                </a:cubicBezTo>
                <a:lnTo>
                  <a:pt x="120070" y="720407"/>
                </a:lnTo>
                <a:cubicBezTo>
                  <a:pt x="53757" y="720407"/>
                  <a:pt x="0" y="666650"/>
                  <a:pt x="0" y="600337"/>
                </a:cubicBezTo>
                <a:lnTo>
                  <a:pt x="0" y="12007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0000"/>
            </a:schemeClr>
          </a:solidFill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0417" tIns="130417" rIns="130417" bIns="130417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500" dirty="0"/>
              <a:t>Fiscalización</a:t>
            </a:r>
          </a:p>
        </p:txBody>
      </p:sp>
      <p:sp>
        <p:nvSpPr>
          <p:cNvPr id="42" name="Forma libre 41"/>
          <p:cNvSpPr/>
          <p:nvPr/>
        </p:nvSpPr>
        <p:spPr>
          <a:xfrm>
            <a:off x="3130550" y="2368550"/>
            <a:ext cx="2212975" cy="869950"/>
          </a:xfrm>
          <a:custGeom>
            <a:avLst/>
            <a:gdLst>
              <a:gd name="connsiteX0" fmla="*/ 0 w 1978149"/>
              <a:gd name="connsiteY0" fmla="*/ 120070 h 720407"/>
              <a:gd name="connsiteX1" fmla="*/ 120070 w 1978149"/>
              <a:gd name="connsiteY1" fmla="*/ 0 h 720407"/>
              <a:gd name="connsiteX2" fmla="*/ 1858079 w 1978149"/>
              <a:gd name="connsiteY2" fmla="*/ 0 h 720407"/>
              <a:gd name="connsiteX3" fmla="*/ 1978149 w 1978149"/>
              <a:gd name="connsiteY3" fmla="*/ 120070 h 720407"/>
              <a:gd name="connsiteX4" fmla="*/ 1978149 w 1978149"/>
              <a:gd name="connsiteY4" fmla="*/ 600337 h 720407"/>
              <a:gd name="connsiteX5" fmla="*/ 1858079 w 1978149"/>
              <a:gd name="connsiteY5" fmla="*/ 720407 h 720407"/>
              <a:gd name="connsiteX6" fmla="*/ 120070 w 1978149"/>
              <a:gd name="connsiteY6" fmla="*/ 720407 h 720407"/>
              <a:gd name="connsiteX7" fmla="*/ 0 w 1978149"/>
              <a:gd name="connsiteY7" fmla="*/ 600337 h 720407"/>
              <a:gd name="connsiteX8" fmla="*/ 0 w 1978149"/>
              <a:gd name="connsiteY8" fmla="*/ 120070 h 72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8149" h="720407">
                <a:moveTo>
                  <a:pt x="0" y="120070"/>
                </a:moveTo>
                <a:cubicBezTo>
                  <a:pt x="0" y="53757"/>
                  <a:pt x="53757" y="0"/>
                  <a:pt x="120070" y="0"/>
                </a:cubicBezTo>
                <a:lnTo>
                  <a:pt x="1858079" y="0"/>
                </a:lnTo>
                <a:cubicBezTo>
                  <a:pt x="1924392" y="0"/>
                  <a:pt x="1978149" y="53757"/>
                  <a:pt x="1978149" y="120070"/>
                </a:cubicBezTo>
                <a:lnTo>
                  <a:pt x="1978149" y="600337"/>
                </a:lnTo>
                <a:cubicBezTo>
                  <a:pt x="1978149" y="666650"/>
                  <a:pt x="1924392" y="720407"/>
                  <a:pt x="1858079" y="720407"/>
                </a:cubicBezTo>
                <a:lnTo>
                  <a:pt x="120070" y="720407"/>
                </a:lnTo>
                <a:cubicBezTo>
                  <a:pt x="53757" y="720407"/>
                  <a:pt x="0" y="666650"/>
                  <a:pt x="0" y="600337"/>
                </a:cubicBezTo>
                <a:lnTo>
                  <a:pt x="0" y="12007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0417" tIns="130417" rIns="130417" bIns="130417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500" dirty="0"/>
              <a:t>Supervisión</a:t>
            </a:r>
          </a:p>
        </p:txBody>
      </p:sp>
      <p:sp>
        <p:nvSpPr>
          <p:cNvPr id="43" name="Forma libre 42"/>
          <p:cNvSpPr/>
          <p:nvPr/>
        </p:nvSpPr>
        <p:spPr>
          <a:xfrm>
            <a:off x="3094038" y="3560763"/>
            <a:ext cx="2211387" cy="869950"/>
          </a:xfrm>
          <a:custGeom>
            <a:avLst/>
            <a:gdLst>
              <a:gd name="connsiteX0" fmla="*/ 0 w 1978149"/>
              <a:gd name="connsiteY0" fmla="*/ 120070 h 720407"/>
              <a:gd name="connsiteX1" fmla="*/ 120070 w 1978149"/>
              <a:gd name="connsiteY1" fmla="*/ 0 h 720407"/>
              <a:gd name="connsiteX2" fmla="*/ 1858079 w 1978149"/>
              <a:gd name="connsiteY2" fmla="*/ 0 h 720407"/>
              <a:gd name="connsiteX3" fmla="*/ 1978149 w 1978149"/>
              <a:gd name="connsiteY3" fmla="*/ 120070 h 720407"/>
              <a:gd name="connsiteX4" fmla="*/ 1978149 w 1978149"/>
              <a:gd name="connsiteY4" fmla="*/ 600337 h 720407"/>
              <a:gd name="connsiteX5" fmla="*/ 1858079 w 1978149"/>
              <a:gd name="connsiteY5" fmla="*/ 720407 h 720407"/>
              <a:gd name="connsiteX6" fmla="*/ 120070 w 1978149"/>
              <a:gd name="connsiteY6" fmla="*/ 720407 h 720407"/>
              <a:gd name="connsiteX7" fmla="*/ 0 w 1978149"/>
              <a:gd name="connsiteY7" fmla="*/ 600337 h 720407"/>
              <a:gd name="connsiteX8" fmla="*/ 0 w 1978149"/>
              <a:gd name="connsiteY8" fmla="*/ 120070 h 72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8149" h="720407">
                <a:moveTo>
                  <a:pt x="0" y="120070"/>
                </a:moveTo>
                <a:cubicBezTo>
                  <a:pt x="0" y="53757"/>
                  <a:pt x="53757" y="0"/>
                  <a:pt x="120070" y="0"/>
                </a:cubicBezTo>
                <a:lnTo>
                  <a:pt x="1858079" y="0"/>
                </a:lnTo>
                <a:cubicBezTo>
                  <a:pt x="1924392" y="0"/>
                  <a:pt x="1978149" y="53757"/>
                  <a:pt x="1978149" y="120070"/>
                </a:cubicBezTo>
                <a:lnTo>
                  <a:pt x="1978149" y="600337"/>
                </a:lnTo>
                <a:cubicBezTo>
                  <a:pt x="1978149" y="666650"/>
                  <a:pt x="1924392" y="720407"/>
                  <a:pt x="1858079" y="720407"/>
                </a:cubicBezTo>
                <a:lnTo>
                  <a:pt x="120070" y="720407"/>
                </a:lnTo>
                <a:cubicBezTo>
                  <a:pt x="53757" y="720407"/>
                  <a:pt x="0" y="666650"/>
                  <a:pt x="0" y="600337"/>
                </a:cubicBezTo>
                <a:lnTo>
                  <a:pt x="0" y="120070"/>
                </a:lnTo>
                <a:close/>
              </a:path>
            </a:pathLst>
          </a:custGeom>
          <a:solidFill>
            <a:schemeClr val="bg2">
              <a:lumMod val="75000"/>
              <a:alpha val="90000"/>
            </a:schemeClr>
          </a:solidFill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30417" tIns="130417" rIns="130417" bIns="130417" spcCol="1270" anchor="ctr"/>
          <a:lstStyle/>
          <a:p>
            <a:pPr algn="ctr" defTabSz="1111250">
              <a:lnSpc>
                <a:spcPct val="90000"/>
              </a:lnSpc>
              <a:spcAft>
                <a:spcPct val="35000"/>
              </a:spcAft>
              <a:defRPr/>
            </a:pPr>
            <a:r>
              <a:rPr lang="es-ES" sz="2500" dirty="0"/>
              <a:t>Evaluación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765925" y="3416300"/>
            <a:ext cx="1870075" cy="4524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7896" name="CuadroTexto 15"/>
          <p:cNvSpPr txBox="1">
            <a:spLocks noChangeArrowheads="1"/>
          </p:cNvSpPr>
          <p:nvPr/>
        </p:nvSpPr>
        <p:spPr bwMode="auto">
          <a:xfrm>
            <a:off x="7053263" y="3398838"/>
            <a:ext cx="1438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Monitoreo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731000" y="1371600"/>
            <a:ext cx="1871663" cy="454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7898" name="CuadroTexto 18"/>
          <p:cNvSpPr txBox="1">
            <a:spLocks noChangeArrowheads="1"/>
          </p:cNvSpPr>
          <p:nvPr/>
        </p:nvSpPr>
        <p:spPr bwMode="auto">
          <a:xfrm>
            <a:off x="7010400" y="1370013"/>
            <a:ext cx="1435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PAS - Sanción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731000" y="1951038"/>
            <a:ext cx="1871663" cy="452437"/>
          </a:xfrm>
          <a:prstGeom prst="rect">
            <a:avLst/>
          </a:prstGeom>
          <a:solidFill>
            <a:srgbClr val="FBE1F6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>
                <a:solidFill>
                  <a:schemeClr val="tx1"/>
                </a:solidFill>
              </a:rPr>
              <a:t>PLANEFA</a:t>
            </a:r>
            <a:r>
              <a:rPr lang="es-PE" dirty="0"/>
              <a:t>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732588" y="2635250"/>
            <a:ext cx="1870075" cy="708025"/>
          </a:xfrm>
          <a:prstGeom prst="rect">
            <a:avLst/>
          </a:prstGeom>
          <a:solidFill>
            <a:srgbClr val="FBE1F6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7901" name="CuadroTexto 21"/>
          <p:cNvSpPr txBox="1">
            <a:spLocks noChangeArrowheads="1"/>
          </p:cNvSpPr>
          <p:nvPr/>
        </p:nvSpPr>
        <p:spPr bwMode="auto">
          <a:xfrm>
            <a:off x="6870700" y="2671763"/>
            <a:ext cx="18018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400"/>
              <a:t>Emergencias, Derrames, Denuncias</a:t>
            </a:r>
          </a:p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sp>
        <p:nvSpPr>
          <p:cNvPr id="23" name="Rectángulo 22"/>
          <p:cNvSpPr/>
          <p:nvPr/>
        </p:nvSpPr>
        <p:spPr>
          <a:xfrm>
            <a:off x="6746875" y="4137025"/>
            <a:ext cx="1870075" cy="4524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7903" name="CuadroTexto 16"/>
          <p:cNvSpPr txBox="1">
            <a:spLocks noChangeArrowheads="1"/>
          </p:cNvSpPr>
          <p:nvPr/>
        </p:nvSpPr>
        <p:spPr bwMode="auto">
          <a:xfrm>
            <a:off x="7451725" y="4214813"/>
            <a:ext cx="68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IFC</a:t>
            </a:r>
          </a:p>
        </p:txBody>
      </p:sp>
      <p:cxnSp>
        <p:nvCxnSpPr>
          <p:cNvPr id="46" name="Conector angular 45"/>
          <p:cNvCxnSpPr/>
          <p:nvPr/>
        </p:nvCxnSpPr>
        <p:spPr>
          <a:xfrm flipV="1">
            <a:off x="5349875" y="2127250"/>
            <a:ext cx="1355725" cy="67151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angular 46"/>
          <p:cNvCxnSpPr>
            <a:endCxn id="21" idx="1"/>
          </p:cNvCxnSpPr>
          <p:nvPr/>
        </p:nvCxnSpPr>
        <p:spPr>
          <a:xfrm>
            <a:off x="6027738" y="2798763"/>
            <a:ext cx="704850" cy="190500"/>
          </a:xfrm>
          <a:prstGeom prst="bentConnector3">
            <a:avLst>
              <a:gd name="adj1" fmla="val -7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>
            <a:endCxn id="18" idx="1"/>
          </p:cNvCxnSpPr>
          <p:nvPr/>
        </p:nvCxnSpPr>
        <p:spPr>
          <a:xfrm flipV="1">
            <a:off x="5311775" y="1598613"/>
            <a:ext cx="1419225" cy="30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angular 68"/>
          <p:cNvCxnSpPr/>
          <p:nvPr/>
        </p:nvCxnSpPr>
        <p:spPr>
          <a:xfrm flipV="1">
            <a:off x="5311775" y="3644900"/>
            <a:ext cx="1454150" cy="35083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angular 70"/>
          <p:cNvCxnSpPr/>
          <p:nvPr/>
        </p:nvCxnSpPr>
        <p:spPr>
          <a:xfrm>
            <a:off x="6038850" y="3995738"/>
            <a:ext cx="704850" cy="374650"/>
          </a:xfrm>
          <a:prstGeom prst="bentConnector3">
            <a:avLst>
              <a:gd name="adj1" fmla="val 101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ángulo 4">
            <a:extLst/>
          </p:cNvPr>
          <p:cNvSpPr>
            <a:spLocks noChangeArrowheads="1"/>
          </p:cNvSpPr>
          <p:nvPr/>
        </p:nvSpPr>
        <p:spPr bwMode="auto">
          <a:xfrm>
            <a:off x="361950" y="276225"/>
            <a:ext cx="6754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74725" eaLnBrk="1" hangingPunct="1">
              <a:defRPr/>
            </a:pP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ACCIONES DE VIGILANCIA DE LA CALIDAD DE LOS RECURSOS HÍDRICOS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671513"/>
            <a:ext cx="192881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3028950"/>
            <a:ext cx="22002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1571625"/>
            <a:ext cx="31337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3735388"/>
            <a:ext cx="19081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211388"/>
            <a:ext cx="190976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100488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2 Rectángulo"/>
          <p:cNvSpPr>
            <a:spLocks noChangeArrowheads="1"/>
          </p:cNvSpPr>
          <p:nvPr/>
        </p:nvSpPr>
        <p:spPr bwMode="auto">
          <a:xfrm>
            <a:off x="300038" y="311150"/>
            <a:ext cx="48006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MX" sz="1500" b="1">
                <a:solidFill>
                  <a:srgbClr val="002060"/>
                </a:solidFill>
                <a:cs typeface="Arial" panose="020B0604020202020204" pitchFamily="34" charset="0"/>
              </a:rPr>
              <a:t>Ejecución del monitoreo participativo</a:t>
            </a:r>
            <a:endParaRPr lang="es-ES" altLang="es-MX" sz="1500" b="1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9946" name="2 Rectángulo"/>
          <p:cNvSpPr>
            <a:spLocks noChangeArrowheads="1"/>
          </p:cNvSpPr>
          <p:nvPr/>
        </p:nvSpPr>
        <p:spPr bwMode="auto">
          <a:xfrm>
            <a:off x="6046788" y="947738"/>
            <a:ext cx="2105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PE" altLang="es-MX" sz="1500" b="1">
                <a:solidFill>
                  <a:srgbClr val="002060"/>
                </a:solidFill>
                <a:cs typeface="Arial" panose="020B0604020202020204" pitchFamily="34" charset="0"/>
              </a:rPr>
              <a:t>Difusión de resultados</a:t>
            </a:r>
            <a:endParaRPr lang="es-ES" altLang="es-MX" sz="1500" b="1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ángulo 1"/>
          <p:cNvSpPr>
            <a:spLocks noChangeArrowheads="1"/>
          </p:cNvSpPr>
          <p:nvPr/>
        </p:nvSpPr>
        <p:spPr bwMode="auto">
          <a:xfrm>
            <a:off x="4348163" y="1146175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1600"/>
              <a:t>Protección de los ríos y el cuidado del agua</a:t>
            </a:r>
            <a:endParaRPr lang="es-PE" altLang="es-ES_tradnl" sz="1600"/>
          </a:p>
        </p:txBody>
      </p:sp>
      <p:pic>
        <p:nvPicPr>
          <p:cNvPr id="6148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/>
          <a:stretch>
            <a:fillRect/>
          </a:stretch>
        </p:blipFill>
        <p:spPr bwMode="auto">
          <a:xfrm>
            <a:off x="368300" y="768350"/>
            <a:ext cx="42957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67163" y="4510088"/>
            <a:ext cx="7604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PE" sz="1050" dirty="0"/>
              <a:t>Río Piura</a:t>
            </a:r>
          </a:p>
        </p:txBody>
      </p:sp>
      <p:pic>
        <p:nvPicPr>
          <p:cNvPr id="6150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98450"/>
            <a:ext cx="19002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AutoShape 8" descr="data:image/jpeg;base64,/9j/4AAQSkZJRgABAQEAYABgAAD/2wBDAAEBAQEBAQEBAQEBAQEBAQEBAQEBAQEBAQEBAQEBAQEBAQEBAQEBAQEBAQEBAQEBAQEBAQEBAQEBAQEBAQEBAQH/2wBDAQEBAQEBAQEBAQEBAQEBAQEBAQEBAQEBAQEBAQEBAQEBAQEBAQEBAQEBAQEBAQEBAQEBAQEBAQEBAQEBAQEBAQH/wAARCAAeAMgDAREAAhEBAxEB/8QAHwABAAIBBAMBAAAAAAAAAAAAAAkKCAMFBwsBAgQG/8QALBAAAAYBAgYCAgIDAQAAAAAAAgMEBQYHAQAICRESExQVFiEKIxciGCQyM//EAB0BAQACAgMBAQAAAAAAAAAAAAAHCAUGAgMEAQn/xAA1EQABAwMDBAAEBAUEAwAAAAADAQIEAAURBhITBxQhMRUiMkEII2GBFhdCcXIzNFFSQ4KT/9oADAMBAAIRAxEAPwC+nM5axQCHyudylaBtjMKjT7LZG4mcuhAxRxrVPDutHzzjHQlb0ag8XPOMcgZ+8a9MKIe4TIkCKzklTZIIkYaeyHklaELE/wAiPa3966ZBxRY55RnbAxglOV6+miCxxCOX+zWqtUponvz4tvEKpR4kuzOyZgZbFc3LPWK2Kxg5VVMzkCmrSUHTGipU3KZI2thpPwxY3WJV7y4Mrl7ATW1wJY5jNWnLXFRduXoHpF07vYY2tLbDS03KzQJFouk9bqYS3q1NSHfohGxilR3esJbroEZh8fKW4MEiMRg21zBqfXerLcQunpkjvodwlCnQ43ZDf8Omqsi2HY4rGY7dzZcIjhv37GRXPy5XPX8pXXBx45cosAnc69XGhrG9kJXkIJPY+4p5dLMOLGMKj1OXaEoLDZwN6keek9jdHslqM55TrUfbyMOvXcesvQqLb10uGzPulheu18W26cCK2IuNvLxTiW43I32hxAUyfUx+a88Tp91KNK+NEuDYVzb5aeZdyPmL5zs5IzZbEYv3E8iDX05uM1cz2yvVxP1CVas3CxkUSvJNE29mtdpwoZlaM6dsGBMkhfmhVHj1LKcwytegNlDD683tEtDwjTGFJlJJyYml2qAWaPf7qzTsru7E6WQ1pLtM17YEj8+PHM2QjTpIiMIkU/ImVMF7kVzXI5bD2YlwLa4TrsHguaAaOczI1askX5ZSjUSqNRHc1TC2rhBkamEVFROdtYGsnWxfKIzh8+MfImL5L2+78e9u3+87XY8ruep8jz+343+x1+P09j9vPt/2139rK4O67Y/bZx3HCTgzu245tvHnd8uN31ePddXOHk4eYXN74uRvJjGc7M7vXn16819rm7NbKkGveXJvaUJYgAGtc1idAkAMwXSWEalUYUSERgs4CAOR4yIX0HnnXAQinegwiIZ65VGCY4j1x7w1qKvj7+K5vewbdxHtG1P6nuRrfPry5UStT2CDwPa+cj9Z4nn+x8knwPB7Xf8AM8zr8fxOx+7yO52e1+zr6PvXzjJycWx/Lv4+La7k5M7dmzG7fu+XbjOfGM03s28m5uzbu35Tbtxndu9bcec5xjzXhucm53RJ3JpXonRuVgyYlXtyohaiUl4EIGRp1SYZhBwMDCIORFjFjqCIPPnjOhBkC9wyjeIjFw4ZGuY9q+8Oa5Eci4/5SjHsI1Hsc17HenMVHNX+yplFrb0EojLo6L2RskTE4vTX3PZtCB3b1bo3do0JBvnoE6gxUj7ZwgkmeQUX0GiCWLkPOMa7CRZQhDOWMcYC44jECRgiZTcnGRzUY/LUVU2quU8+q4NMF73DYUTyM+sbSNc9mFwu5qLub58eU91vuuiu2mlKaUppSmlKaUppSmlKaUppSmlKaUppSmlKaUqEz8gPcX/AvDhstibl2Ekq3APLHRzHgBnI/LVIhKXueD7WM4GNIfA49IGRQZ/5lHPiMJmc5NLAOb/w+ab+P9SbYcg98TTwT30+U+Xlj7QQEz6R7Z8iOdqe1QD8elVI46qXf4XpCYJjtp7qQdsH587DZJK8f9ViiKJftkrf+apccLm6LBrjcI9VjXdlPdTP+6GuZJQcbnTI/KY6fGbSfzEL9R7ua5J/pMgPt6PxCLSFQdyKKhsplJZgsFHm4FdbqnZbfctOhulxtgLtH0tco1/kwDgbJbKtUdHgvoUG76iNs8iZKjtTys2LFX21Krtou4yod1JDiTCQS3qIa1hkjK4KhmlVhbaRXp9LVnijgMq+EjmPnwq1KWq4MPG53Uv3lbnrlywoEQxG+2u7ck5z1EkJJxnOTGNigC2wUiPlgPUArJTInxj+4zSvvOorZ1q6H6UBt0vZucj0xxWPTQre9znfY57gy3Pf7wq5O77Ii1uy9POpF8Jm9XDjY1c77leHymtRPuMUV0prf08DT9asEcIfbrvC2ktdmUffN4QzcrThRLG+VBYEPsZzmQq7eEpqtultZujXKSU8gZUTmQa0v8fRNg3GOtxjc/8AWagXupaY+vXWDUejtXFtl8sFjm6ZvKqcF4t0y2ihfEQuRhIlzEWKro53iVCgkPKg5JELHwhBiVzZV0Dab/YWTLbdLlHvFv8AyywJUeW+R2hE3NkQyMMjSja9FGUTWbxNVpfLXPwsvM/m8drOCzSx5euC2ROARSQzSTuI+XShj8XaFb28K84zkOM+O3oVBvT1Y6unlz+9Q9b4Mm5z4Vths5Zdwlx4UUaf+SRKMwAWf+xHtT9636VJDDiyJkh2wEUBZJnr/SIA3EI79mNVa6z9ysLcni0UnGPykMLaXTfO5AQKhK1PUCeNJLfbAISL9PbzExQpZiHpsYMEQc2Nzi0dnJSU0Gv03HbtNfC39Gd6KYWhBb2bG+YBlJaVm+892k1neO8I5pSDNnLkWqbvl3jvW9QNvyP1K/a7cv8Auho2d23rHB27uBPOFYx48YSrIX5KdjMVp8PfaJY8JdDF0Ks25IhOo+pLNyEhyYpLTE0fWJUeUWPJQjMInEseMD68kDMMCHOM9XOtn4Z7ae1dQ9YW2aJGTbXZpkCQ1U+YZ416hAO1qqmcbxKnj6kRKmDrDLFN0pYZcZ6ujTbhHkiXPh4jW6SUSqiLjO1/7Lmowdme7+axXh38RzhrXrl2YZhB6Nn9hU02SVQJM4t7eV65VZFapgqDsdRBJaoiwo0hQ98ta2uE5XhMG3lIwilHWmjoMvqL036l2LikQ519t9uvRIrdwyEXlbbbm7a32qsdbpRH7VYQcEeORX1pWnr/ACA6S1do+57xnjW2VLt7TOw5jU2LLhtyvpMpLC1udzXSnZ27amH4Xe4xBtN4ADluEcDSMH1mh3AuMaTq84EnXzZxs6RMkCZxhHnl2XeauzIgNCHGeQFZpvQLkLGYb6pabfq38QYtPDRdtzfp4cpzPqZBFa457gZMfcMEJyJ/giZSpA0Vd22PpY+6uVMw23V4Ud6dJfMKOKP+xJJBtX/JVqtzseltv7Dt0OxTfXZ6hSmrLczKp6NxkKxWoNUyCvz5u4VPbznIgqAA76trVOmJ0iLNNN8sZDC8YMD3iDMWV1zEs+vtLa80Ha2tdc9MxICDjsY1Gx7g2CO7WccfavysK0XYvVETainDjCKlQ/ps8/TF60zqaarmw7weUriq5VU0XuXQbg8ucZcxz+5aiqu7AifdFrspwiCIOBBzgQRYwIIg5xkIg5xzxnGcfWcZx94zj6zjX5nevC1cSvbSlNKU0pTSlNKU0pTSlNKU0pTSlNKU0pTSlNKVUd/IopzdXupuWkK0qWu8KqqqSEOshVSiWz+s6sjcisexHMJCxrYF9nzOHJpYsjsairEHkxicDEKuQuKAQQKBGAFbz8OV50npSy3y53e47btd5wo7YsO33O6yo1ttw8sLIHa4Ux0RkiVLP/roNHsjjJlW4xA3Vq33y+XG2w4ETdBgR3lUx5UOEE0uW5EcwTpsiOh3CCEX+nvVqle33mq4CThocR6PSVqMZ9om4ULogXI3NnlEbgjy8RtMqRKC1KN2Rz5iLXRABCU8stSW6AfvDJ6MH5UBAHr1ZN/U3pvIjFQ2r9O8RGOEaLJngDJc0jVa8T7fIUcxVe1Vaou33rnbtz4qIW6O1cIzOOw3Xe1zXjMGMQgWuauWvSUNHR0Rqoi7+XanvNTg3Zww+KXv2lWbEh1/NX8JWwiY5LI4DMd10kmcHqe0VjShLuyuy4/DVtgxz18StUuYo2NsjYV6VsYfVs54W5ciVt6ODLJ1R6V6AifDpmny/HLS88aNcIeko0Kdd7U0r1slyWRMZb5PJLtKw3nJJ43lkcpm8rHtI+SrjozW2qDd3GujPhs9ozGiyL6aRGgTXMb8SicUd0oWwE7uGiYFHIwWxioxzVa3knaLwmLZ4fW5mpLIrziFba3612aXsSaydswJuZX6+zIEuVhQTCGpPNkixVI3cxkWOCqKJJLBkDeTKErQ4CPbj0xaonG6v6uWjqFpi72249O9Sx7SeGd1s1OsFLgO2T2MUkKa/ZGY2MFDsG2W+NOIR0VxhohGuVi+yw6En6VvMCXE1XZyzhnEkyzJJ7V8yK52yRHbuMqmJxucoGmjsYh0Y7LFRFqUj8hO55nW/D9fq6r5ik7zJtxE0j9UqT40zOjoNpiAcKZZLjFRremPAQB8Qx8iI+MfyMXJZGuwnCPCY8RcV/h4ssK5dQgXK4Hihi6chSLs1skwhIWYu2JDRqEc1XcD5Dpm5PA3xh7vqbndeq9xkQ9KkiRBmIa7SRQXKEb3qyP5PIyrUXHI0SAwv1NK7HpcQkvfAP3nItgeX0zdtJl7I0VZ/kMDZdiLTXLKmsAMQNlq+JI0ApyJjzYxAFThHgO5UKCsVvgjG8AAkKcnanAPX/Rb+oHbppGKM5br/Dv8a91B53W/vEiMlvJ2KH+HOVrJHCs3YwGCKu5u2o4J0u1E3S3Kt9M4Q4Pxb+HeGTxpL7dTuA1nc8XdpueLk7fcpcs9LmsTrgm9uXhwPduVbvEBsFZJNtG89xrMGTYhIzVSqDvVZTeVwtXgXrs4GnazX9whZRQftEQxtBBuA5WpO7ttmg2ix9ctSXINwt7I2p9Fjui4mRkaycC6QYk1mOT6ioAc1V/rU5VT6HYwU+TPuXTa0QyRZTjWbUT4fmOZVWMSHJPHd9HpildGRP6UGNF+pM5ocdXh2zUMD2674qfhcoXuj1UFaVduQZY8zOql8b3Ztr9qZYlOXhuREGuZadexEHVzLjlZRCRDloh6BSWI94V89K6D9RoXf6j0NeJsZgw3i53XTZpBhNAQJbgU8yAEj3IJXDOqXKI1iueTmmEau0LK2LqbpKT2tp1LAjmc8lvhwrwMQ3qRhGRWDBJI1qK9EeNFiHVcNbxx2qmSOrFW1VN+Y4PPDz2UQ6sbGzJ9wV53HPHtsDEZGmOVNUftN2Ya9ZV2DG7AcI5NI5YKSEhMxjICYu1OueSJUkOP2y0tsH84+omt5l0t3a6esVlt4C95Gc1pZNqDIuB2YJ9cWNESMuPayii+trkbg5zrp/L/AEnpyPCl811uVwlEZwFRXMDNeKKN3y/SYp+ZM/YLH/SqKvN2/fgZbuKH2fGWE6bvpNubiW3VG0jjFEERSbjRQ6OSB3ZmGSra7QL5xJkTWkZwHInV5StUdbsK2NqVOCnJHrwlZwWgOu2kL9rFLcLR8XTEvUbzJKvzpcFHzJMcRjxWXEg4MV5XmVHiC8sgmw5WDbu5M1ktUdNL/bLAst9+NeQWlo+G2IGSrY4SvGIzojHyTNY0eWvIjBM3CYr3Y2Yqz5wkdwb5uP2EUPK5g2ydtn0NjSSpp98qYndkWuklrtChZvkKcbslS+6TSRk9M+nu7f30GXZwc23vYXNi5ORV3q9p4Gm9f36JDLFLAmyXXeB2pwnYKNcXvN27kC53A6MfmA0JNpOEYi44yjc6aNB3Ut30vbDyGGZKjhSDK5xkG55ojWj5UUiJyIYfGVSNy3kc9mdzHIkk2o0rcKaUppSmlKaUppSmlKaUppSmlKaUppSmlKaUqpPuq/Hk3Mbwtw9wbkLA3V1XH360Jg4vrbGUMOmkmQxqNF9KCJRgt6XOLGccBhjiRraxnFtJJRpyY1QWQDu9GrdaU/EVpjR2nbNpu36UusgFrhjASS+ZCjPkyVy+XKULBnRFkSHkLhSqqI5Gq5cZqCL50nvOoLtPvEq+QRFmyHFYFseQZoQp8oA8jnDVeILWMyjERVRVwmai33XcBfdjtKrZ3lyy/wCopXAkxC1WsZ2p2sljWqy0hWTzuthNiaxmMNMB/wA4NdchyL6EZjH9tSnpPr7pLV1zDDZp+8RJ7nMYwxRW07GK5cJg6S2GRE/QX7VpN86YX2xRHnddIB4yI5ysYSYNyo1Mr+UoHDyv6v8Af3rS2GbQdyW+HYVM4XUtvtlZraKvsT1GFbnO7Djrc7wy3Y2S0WbDn1uiDM4kHp08ngsAk8SGeQvAWa5T4BwW4bmASzlr3WOmtDa+hzbvZy3Nl9sHBKYKBbpBAzLPIce2TAEmGG5rnRZ8+LLRqjVUFb1TkQWGfNMWG8ak0vIBBnshrbLopAq+VLE18eeFGTY5GAG9FRDRopgZRyIr5Wdu/wCbOmtPxVZ26NQnK2940Zjr8oJwoToa8q14miECk3HdAeofpLLoGsO5CFzGADESYIXPOFOM/etDuf4roAi8Vo0bKkga7a59xuoYT1YnhWtBGhz2J+iqdUT/AKrWzw+iEojN8/UAREVMo2JCJJblfOVIY8Vy/wDzT+9WldmFdWtTO3WAUrdM6bbQntPIRV4osht9sX82jjLgs2DvTolfBKHJHIcQlZH26SEnuT1g19QL1hTwuKVAMxVfWtxtN61HPvdkgEtVvvL0uLbaThXsZJstnAE4G0b4/fMkEjK0QcAINihGrcVNenYk63WmLbbjJZNlW9vaLLZvTuAjwsYj0Jl7S9s4TDIryZK1zke5FzWU+tUrOU0pTSlNKU0pTSlNKU0pTSlNKU0pTSlNKU0pTSlNKU0pTSlNKU0pX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pic>
        <p:nvPicPr>
          <p:cNvPr id="6152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3711575"/>
            <a:ext cx="19367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ángulo 1"/>
          <p:cNvSpPr>
            <a:spLocks noChangeArrowheads="1"/>
          </p:cNvSpPr>
          <p:nvPr/>
        </p:nvSpPr>
        <p:spPr bwMode="auto">
          <a:xfrm>
            <a:off x="5307013" y="1919288"/>
            <a:ext cx="25781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1600" dirty="0"/>
              <a:t>Fajas Marginales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altLang="es-ES_tradnl" sz="1600" dirty="0"/>
              <a:t>Barreras Dinámicas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altLang="es-ES_tradnl" sz="1600" dirty="0" smtClean="0"/>
              <a:t>Como cuidar el agua</a:t>
            </a:r>
            <a:endParaRPr lang="es-MX" altLang="es-ES_tradnl" sz="1600" dirty="0" smtClean="0"/>
          </a:p>
          <a:p>
            <a:pPr lvl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MX" altLang="es-ES_tradnl" sz="1600" dirty="0" smtClean="0"/>
              <a:t>Calidad </a:t>
            </a:r>
            <a:r>
              <a:rPr lang="es-MX" altLang="es-ES_tradnl" sz="1600" dirty="0"/>
              <a:t>del Agua</a:t>
            </a:r>
            <a:endParaRPr lang="es-PE" altLang="es-ES_tradn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uadroTexto 1"/>
          <p:cNvSpPr txBox="1">
            <a:spLocks noChangeArrowheads="1"/>
          </p:cNvSpPr>
          <p:nvPr/>
        </p:nvSpPr>
        <p:spPr bwMode="auto">
          <a:xfrm>
            <a:off x="144463" y="850900"/>
            <a:ext cx="5813425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49263" lvl="1" indent="-357188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PE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Identificación de Fuentes Contaminantes</a:t>
            </a:r>
            <a:endParaRPr lang="es-PE" sz="24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964" name="AutoShape 2" descr="Resultado de imagen para AUTORIDAD NACIONAL DEL AGUA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sp>
        <p:nvSpPr>
          <p:cNvPr id="40965" name="Rectángulo 3"/>
          <p:cNvSpPr>
            <a:spLocks noChangeArrowheads="1"/>
          </p:cNvSpPr>
          <p:nvPr/>
        </p:nvSpPr>
        <p:spPr bwMode="auto">
          <a:xfrm>
            <a:off x="2286000" y="2228850"/>
            <a:ext cx="45720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endParaRPr lang="es-PE" altLang="es-PE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23850" y="1435100"/>
            <a:ext cx="4668838" cy="376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endParaRPr lang="es-PE" dirty="0">
              <a:latin typeface="+mn-lt"/>
            </a:endParaRPr>
          </a:p>
        </p:txBody>
      </p:sp>
      <p:pic>
        <p:nvPicPr>
          <p:cNvPr id="4096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773113"/>
            <a:ext cx="281622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17500" y="1358900"/>
            <a:ext cx="5465763" cy="2627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s-PE" dirty="0">
                <a:solidFill>
                  <a:srgbClr val="44546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 han identificado un total de </a:t>
            </a:r>
            <a:r>
              <a:rPr lang="es-PE" sz="2800" b="1" dirty="0">
                <a:solidFill>
                  <a:srgbClr val="44546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4 708 </a:t>
            </a:r>
            <a:r>
              <a:rPr lang="es-PE" dirty="0">
                <a:solidFill>
                  <a:srgbClr val="44546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fuentes contaminantes </a:t>
            </a:r>
            <a:r>
              <a:rPr lang="es-PE" dirty="0">
                <a:solidFill>
                  <a:srgbClr val="44546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nivel nacional , de los cuales: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endParaRPr lang="es-PE" dirty="0">
              <a:solidFill>
                <a:srgbClr val="44546A"/>
              </a:solidFill>
              <a:latin typeface="+mn-lt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s-PE" dirty="0">
                <a:solidFill>
                  <a:srgbClr val="44546A"/>
                </a:solidFill>
                <a:latin typeface="+mn-lt"/>
                <a:cs typeface="Times New Roman" panose="02020603050405020304" pitchFamily="18" charset="0"/>
              </a:rPr>
              <a:t>                                       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s-PE" dirty="0">
                <a:solidFill>
                  <a:srgbClr val="44546A"/>
                </a:solidFill>
                <a:latin typeface="+mn-lt"/>
                <a:cs typeface="Times New Roman" panose="02020603050405020304" pitchFamily="18" charset="0"/>
              </a:rPr>
              <a:t>                                     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endParaRPr lang="es-PE" dirty="0">
              <a:solidFill>
                <a:srgbClr val="44546A"/>
              </a:solidFill>
              <a:latin typeface="+mn-lt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endParaRPr lang="es-PE" dirty="0">
              <a:solidFill>
                <a:srgbClr val="44546A"/>
              </a:solidFill>
              <a:latin typeface="+mn-lt"/>
              <a:cs typeface="Times New Roman" panose="02020603050405020304" pitchFamily="18" charset="0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s-PE" dirty="0">
                <a:solidFill>
                  <a:srgbClr val="44546A"/>
                </a:solidFill>
                <a:latin typeface="+mn-lt"/>
                <a:cs typeface="Times New Roman" panose="02020603050405020304" pitchFamily="18" charset="0"/>
              </a:rPr>
              <a:t>                                     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1006475" y="2414588"/>
            <a:ext cx="1695450" cy="962025"/>
          </a:xfrm>
          <a:prstGeom prst="rightArrow">
            <a:avLst/>
          </a:prstGeom>
          <a:solidFill>
            <a:srgbClr val="004D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Aguas Residuales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1006475" y="3621088"/>
            <a:ext cx="1695450" cy="963612"/>
          </a:xfrm>
          <a:prstGeom prst="rightArrow">
            <a:avLst/>
          </a:prstGeom>
          <a:solidFill>
            <a:srgbClr val="734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Residuos Sólidos</a:t>
            </a:r>
          </a:p>
        </p:txBody>
      </p:sp>
      <p:grpSp>
        <p:nvGrpSpPr>
          <p:cNvPr id="40971" name="Grupo 7"/>
          <p:cNvGrpSpPr>
            <a:grpSpLocks/>
          </p:cNvGrpSpPr>
          <p:nvPr/>
        </p:nvGrpSpPr>
        <p:grpSpPr bwMode="auto">
          <a:xfrm>
            <a:off x="2657475" y="2265363"/>
            <a:ext cx="3243263" cy="1212850"/>
            <a:chOff x="2658089" y="2266076"/>
            <a:chExt cx="3242290" cy="1212381"/>
          </a:xfrm>
        </p:grpSpPr>
        <p:sp>
          <p:nvSpPr>
            <p:cNvPr id="6" name="Llaves 5"/>
            <p:cNvSpPr/>
            <p:nvPr/>
          </p:nvSpPr>
          <p:spPr>
            <a:xfrm>
              <a:off x="4084824" y="2266076"/>
              <a:ext cx="1815555" cy="1212381"/>
            </a:xfrm>
            <a:prstGeom prst="brace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Agroindustrial: 16</a:t>
              </a:r>
            </a:p>
            <a:p>
              <a:pPr marL="171450" indent="-171450">
                <a:buFont typeface="Wingdings" panose="05000000000000000000" pitchFamily="2" charset="2"/>
                <a:buChar char="§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Agropecuaria: 120</a:t>
              </a:r>
            </a:p>
            <a:p>
              <a:pPr marL="171450" indent="-171450">
                <a:buFont typeface="Wingdings" panose="05000000000000000000" pitchFamily="2" charset="2"/>
                <a:buChar char="§"/>
                <a:defRPr/>
              </a:pPr>
              <a:r>
                <a:rPr lang="es-PE" sz="1000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Doméstica: 1 931</a:t>
              </a:r>
            </a:p>
            <a:p>
              <a:pPr marL="171450" indent="-171450">
                <a:buFont typeface="Wingdings" panose="05000000000000000000" pitchFamily="2" charset="2"/>
                <a:buChar char="§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Energética: 8</a:t>
              </a:r>
            </a:p>
            <a:p>
              <a:pPr marL="171450" indent="-171450">
                <a:buFont typeface="Wingdings" panose="05000000000000000000" pitchFamily="2" charset="2"/>
                <a:buChar char="§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Industrial: 669</a:t>
              </a:r>
            </a:p>
            <a:p>
              <a:pPr marL="171450" indent="-171450">
                <a:buFont typeface="Wingdings" panose="05000000000000000000" pitchFamily="2" charset="2"/>
                <a:buChar char="§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Minero – metalúrgico: 240</a:t>
              </a:r>
            </a:p>
            <a:p>
              <a:pPr marL="171450" indent="-171450">
                <a:buFont typeface="Wingdings" panose="05000000000000000000" pitchFamily="2" charset="2"/>
                <a:buChar char="§"/>
                <a:defRPr/>
              </a:pPr>
              <a:r>
                <a:rPr lang="es-PE" sz="1000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Municipal: 881</a:t>
              </a:r>
            </a:p>
          </p:txBody>
        </p:sp>
        <p:pic>
          <p:nvPicPr>
            <p:cNvPr id="40977" name="Imagen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089" y="2670079"/>
              <a:ext cx="1408298" cy="49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972" name="Grupo 15"/>
          <p:cNvGrpSpPr>
            <a:grpSpLocks/>
          </p:cNvGrpSpPr>
          <p:nvPr/>
        </p:nvGrpSpPr>
        <p:grpSpPr bwMode="auto">
          <a:xfrm>
            <a:off x="2647950" y="3516313"/>
            <a:ext cx="3252788" cy="1101725"/>
            <a:chOff x="2647576" y="3515713"/>
            <a:chExt cx="3252803" cy="1102454"/>
          </a:xfrm>
        </p:grpSpPr>
        <p:sp>
          <p:nvSpPr>
            <p:cNvPr id="13" name="Llaves 12"/>
            <p:cNvSpPr/>
            <p:nvPr/>
          </p:nvSpPr>
          <p:spPr>
            <a:xfrm>
              <a:off x="4084271" y="3515713"/>
              <a:ext cx="1816108" cy="1102454"/>
            </a:xfrm>
            <a:prstGeom prst="bracePair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s-PE" sz="1000" dirty="0">
                  <a:solidFill>
                    <a:srgbClr val="FF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Gestión municipal: 927</a:t>
              </a:r>
            </a:p>
            <a:p>
              <a:pPr marL="171450" indent="-171450">
                <a:buFont typeface="Wingdings" panose="05000000000000000000" pitchFamily="2" charset="2"/>
                <a:buChar char="ü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Gestión No municipal </a:t>
              </a:r>
            </a:p>
            <a:p>
              <a:pPr marL="288000" indent="-180000">
                <a:buFont typeface="Arial" panose="020B0604020202020204" pitchFamily="34" charset="0"/>
                <a:buChar char="•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No peligroso: 209</a:t>
              </a:r>
            </a:p>
            <a:p>
              <a:pPr marL="288000" indent="-180000">
                <a:buFont typeface="Arial" panose="020B0604020202020204" pitchFamily="34" charset="0"/>
                <a:buChar char="•"/>
                <a:defRPr/>
              </a:pPr>
              <a:r>
                <a:rPr lang="es-PE" sz="1000" dirty="0">
                  <a:solidFill>
                    <a:srgbClr val="44546A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Peligroso: 207</a:t>
              </a:r>
            </a:p>
          </p:txBody>
        </p:sp>
        <p:pic>
          <p:nvPicPr>
            <p:cNvPr id="40975" name="Imagen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7576" y="3862759"/>
              <a:ext cx="1408298" cy="493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73" name="Rectángulo 4"/>
          <p:cNvSpPr>
            <a:spLocks noChangeArrowheads="1"/>
          </p:cNvSpPr>
          <p:nvPr/>
        </p:nvSpPr>
        <p:spPr bwMode="auto">
          <a:xfrm>
            <a:off x="352425" y="290513"/>
            <a:ext cx="6742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2000" b="1">
                <a:solidFill>
                  <a:srgbClr val="000000"/>
                </a:solidFill>
                <a:latin typeface="Gotham Bold" pitchFamily="1" charset="0"/>
              </a:rPr>
              <a:t>Acciones de vigilancia de la calidad de los Recursos Hídricos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ángulo 4"/>
          <p:cNvSpPr>
            <a:spLocks noChangeArrowheads="1"/>
          </p:cNvSpPr>
          <p:nvPr/>
        </p:nvSpPr>
        <p:spPr bwMode="auto">
          <a:xfrm>
            <a:off x="352425" y="290513"/>
            <a:ext cx="6742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2000" b="1">
                <a:solidFill>
                  <a:srgbClr val="000000"/>
                </a:solidFill>
                <a:latin typeface="Gotham Bold" pitchFamily="1" charset="0"/>
              </a:rPr>
              <a:t>Acciones de vigilancia de la calidad de los Recursos Hídricos</a:t>
            </a:r>
          </a:p>
        </p:txBody>
      </p:sp>
      <p:sp>
        <p:nvSpPr>
          <p:cNvPr id="10244" name="CuadroTexto 1"/>
          <p:cNvSpPr txBox="1">
            <a:spLocks noChangeArrowheads="1"/>
          </p:cNvSpPr>
          <p:nvPr/>
        </p:nvSpPr>
        <p:spPr bwMode="auto">
          <a:xfrm>
            <a:off x="274638" y="893763"/>
            <a:ext cx="40227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49263" lvl="1" indent="-357188"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s-PE" sz="2400" b="1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Monitoreos</a:t>
            </a:r>
            <a:r>
              <a:rPr lang="es-PE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Participativos</a:t>
            </a:r>
            <a:endParaRPr lang="es-PE" sz="2400" b="1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013" name="AutoShape 2" descr="Resultado de imagen para AUTORIDAD NACIONAL DEL AGUA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sp>
        <p:nvSpPr>
          <p:cNvPr id="43014" name="Rectángulo 3"/>
          <p:cNvSpPr>
            <a:spLocks noChangeArrowheads="1"/>
          </p:cNvSpPr>
          <p:nvPr/>
        </p:nvSpPr>
        <p:spPr bwMode="auto">
          <a:xfrm>
            <a:off x="2286000" y="2228850"/>
            <a:ext cx="45720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endParaRPr lang="es-PE" altLang="es-PE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015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760413"/>
            <a:ext cx="2874963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60350" y="1189038"/>
            <a:ext cx="4668838" cy="1441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endParaRPr lang="es-PE" dirty="0">
              <a:latin typeface="+mn-lt"/>
            </a:endParaRP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r>
              <a:rPr lang="es-PE" dirty="0">
                <a:solidFill>
                  <a:srgbClr val="44546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 las </a:t>
            </a:r>
            <a:r>
              <a:rPr lang="es-PE" sz="2800" b="1" dirty="0">
                <a:solidFill>
                  <a:srgbClr val="44546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159</a:t>
            </a:r>
            <a:r>
              <a:rPr lang="es-PE" dirty="0">
                <a:solidFill>
                  <a:srgbClr val="44546A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Unidades Hidrográficas (U.H.), se han realizado: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  <a:defRPr/>
            </a:pPr>
            <a:endParaRPr lang="es-PE" dirty="0">
              <a:latin typeface="+mn-lt"/>
            </a:endParaRPr>
          </a:p>
        </p:txBody>
      </p:sp>
      <p:graphicFrame>
        <p:nvGraphicFramePr>
          <p:cNvPr id="11" name="Diagrama 10"/>
          <p:cNvGraphicFramePr/>
          <p:nvPr/>
        </p:nvGraphicFramePr>
        <p:xfrm>
          <a:off x="200563" y="2300606"/>
          <a:ext cx="3864205" cy="2342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3018" name="CuadroTexto 2"/>
          <p:cNvSpPr txBox="1">
            <a:spLocks noChangeArrowheads="1"/>
          </p:cNvSpPr>
          <p:nvPr/>
        </p:nvSpPr>
        <p:spPr bwMode="auto">
          <a:xfrm>
            <a:off x="798513" y="2590800"/>
            <a:ext cx="677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2018</a:t>
            </a:r>
          </a:p>
        </p:txBody>
      </p:sp>
      <p:sp>
        <p:nvSpPr>
          <p:cNvPr id="43019" name="CuadroTexto 4"/>
          <p:cNvSpPr txBox="1">
            <a:spLocks noChangeArrowheads="1"/>
          </p:cNvSpPr>
          <p:nvPr/>
        </p:nvSpPr>
        <p:spPr bwMode="auto">
          <a:xfrm>
            <a:off x="798513" y="3930650"/>
            <a:ext cx="669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2019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/>
        </p:nvGraphicFramePr>
        <p:xfrm>
          <a:off x="3829050" y="2581275"/>
          <a:ext cx="1793875" cy="1352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353">
                <a:tc>
                  <a:txBody>
                    <a:bodyPr/>
                    <a:lstStyle/>
                    <a:p>
                      <a:pPr algn="ctr"/>
                      <a:r>
                        <a:rPr lang="es-PE" sz="600" dirty="0" smtClean="0"/>
                        <a:t>Región Hidrográfica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600" dirty="0" smtClean="0"/>
                        <a:t>N° Puntos de monitoreo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99">
                <a:tc>
                  <a:txBody>
                    <a:bodyPr/>
                    <a:lstStyle/>
                    <a:p>
                      <a:r>
                        <a:rPr lang="es-PE" sz="600" dirty="0" smtClean="0"/>
                        <a:t>Del Pacífico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600" dirty="0" smtClean="0"/>
                        <a:t>1 019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799">
                <a:tc>
                  <a:txBody>
                    <a:bodyPr/>
                    <a:lstStyle/>
                    <a:p>
                      <a:r>
                        <a:rPr lang="es-PE" sz="600" dirty="0" smtClean="0"/>
                        <a:t>Del Amazonas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600" dirty="0" smtClean="0"/>
                        <a:t>2 148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799">
                <a:tc>
                  <a:txBody>
                    <a:bodyPr/>
                    <a:lstStyle/>
                    <a:p>
                      <a:r>
                        <a:rPr lang="es-PE" sz="600" dirty="0" smtClean="0"/>
                        <a:t>Del Titicaca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600" dirty="0" smtClean="0"/>
                        <a:t>193</a:t>
                      </a:r>
                      <a:endParaRPr lang="es-PE" sz="600" dirty="0"/>
                    </a:p>
                  </a:txBody>
                  <a:tcPr marL="91487" marR="91487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799">
                <a:tc>
                  <a:txBody>
                    <a:bodyPr/>
                    <a:lstStyle/>
                    <a:p>
                      <a:r>
                        <a:rPr lang="es-PE" sz="600" b="1" dirty="0" smtClean="0"/>
                        <a:t>Total</a:t>
                      </a:r>
                      <a:endParaRPr lang="es-PE" sz="600" b="1" dirty="0"/>
                    </a:p>
                  </a:txBody>
                  <a:tcPr marL="91487" marR="91487" marT="45721" marB="4572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600" b="1" dirty="0" smtClean="0"/>
                        <a:t>3 360</a:t>
                      </a:r>
                      <a:endParaRPr lang="es-PE" sz="600" b="1" dirty="0"/>
                    </a:p>
                  </a:txBody>
                  <a:tcPr marL="91487" marR="91487"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274888"/>
            <a:ext cx="2111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2274888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81000" y="357188"/>
            <a:ext cx="8382000" cy="442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pic>
        <p:nvPicPr>
          <p:cNvPr id="8198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33388"/>
            <a:ext cx="20701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Documents and Settings\LIVB\Escritorio\Registro fotográfico de los principales problemas en la faja margin..._134837625263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5" t="3935" r="37437" b="23798"/>
          <a:stretch>
            <a:fillRect/>
          </a:stretch>
        </p:blipFill>
        <p:spPr bwMode="auto">
          <a:xfrm>
            <a:off x="454025" y="987425"/>
            <a:ext cx="4348163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Imagen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987425"/>
            <a:ext cx="320992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4735513" y="3700463"/>
            <a:ext cx="4027487" cy="1077912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PE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Las fajas marginales son bienes de dominio público hidráulico. Están conformadas por las áreas inmediatas superiores a las riberas de las fuentes de agua, naturales o artificiales.</a:t>
            </a:r>
            <a:endParaRPr lang="es-ES_tradnl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205038" y="357188"/>
            <a:ext cx="34671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FAJA MARGINAL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81000" y="357188"/>
            <a:ext cx="8382000" cy="442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</a:t>
            </a:r>
            <a:endParaRPr lang="es-ES" dirty="0"/>
          </a:p>
        </p:txBody>
      </p:sp>
      <p:pic>
        <p:nvPicPr>
          <p:cNvPr id="10246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508000"/>
            <a:ext cx="16891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22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Rectángulo redondeado"/>
          <p:cNvSpPr>
            <a:spLocks noChangeArrowheads="1"/>
          </p:cNvSpPr>
          <p:nvPr/>
        </p:nvSpPr>
        <p:spPr bwMode="auto">
          <a:xfrm>
            <a:off x="492125" y="935038"/>
            <a:ext cx="2454275" cy="379571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srgbClr val="002060"/>
                </a:solidFill>
              </a:rPr>
              <a:t>Ley de Recursos Hídricos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srgbClr val="002060"/>
                </a:solidFill>
              </a:rPr>
              <a:t>Ley 29338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srgbClr val="002060"/>
                </a:solidFill>
              </a:rPr>
              <a:t>Título V – Protección del Agua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14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es-PE" sz="1400" b="1" dirty="0">
                <a:solidFill>
                  <a:schemeClr val="tx1"/>
                </a:solidFill>
              </a:rPr>
              <a:t>Art. 74: Faja marginal </a:t>
            </a:r>
            <a:r>
              <a:rPr lang="es-PE" sz="1400" dirty="0">
                <a:solidFill>
                  <a:schemeClr val="tx1"/>
                </a:solidFill>
              </a:rPr>
              <a:t>En los terrenos aledaños a los cauces naturales o artificiales se mantiene una faja marginal de </a:t>
            </a:r>
            <a:r>
              <a:rPr lang="es-PE" sz="1400" b="1" u="sng" dirty="0">
                <a:solidFill>
                  <a:schemeClr val="tx1"/>
                </a:solidFill>
              </a:rPr>
              <a:t>terreno necesaria </a:t>
            </a:r>
            <a:r>
              <a:rPr lang="es-PE" sz="1400" dirty="0">
                <a:solidFill>
                  <a:schemeClr val="tx1"/>
                </a:solidFill>
              </a:rPr>
              <a:t>para la </a:t>
            </a:r>
            <a:r>
              <a:rPr lang="es-PE" sz="1400" b="1" u="sng" dirty="0">
                <a:solidFill>
                  <a:schemeClr val="tx1"/>
                </a:solidFill>
              </a:rPr>
              <a:t>protección, el uso primario del agua, el libre tránsito, la pesca, camino de vigilancia u OTROS SERVICIOS</a:t>
            </a:r>
            <a:r>
              <a:rPr lang="es-PE" sz="1400" dirty="0">
                <a:solidFill>
                  <a:schemeClr val="tx1"/>
                </a:solidFill>
              </a:rPr>
              <a:t>. El reglamento determinará su extensión.</a:t>
            </a:r>
          </a:p>
        </p:txBody>
      </p:sp>
      <p:sp>
        <p:nvSpPr>
          <p:cNvPr id="9" name="4 Rectángulo redondeado"/>
          <p:cNvSpPr>
            <a:spLocks noChangeArrowheads="1"/>
          </p:cNvSpPr>
          <p:nvPr/>
        </p:nvSpPr>
        <p:spPr bwMode="auto">
          <a:xfrm>
            <a:off x="3175000" y="879475"/>
            <a:ext cx="2838450" cy="38512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PE" sz="1400" b="1" dirty="0">
                <a:solidFill>
                  <a:srgbClr val="002060"/>
                </a:solidFill>
              </a:rPr>
              <a:t>Reglamento de la Ley de Recursos Hídricos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PE" sz="1400" b="1" dirty="0">
                <a:solidFill>
                  <a:schemeClr val="tx1"/>
                </a:solidFill>
              </a:rPr>
              <a:t>Título V – Protección del Agua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s-PE" sz="1400" b="1" dirty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PE" sz="1400" b="1" dirty="0">
                <a:solidFill>
                  <a:schemeClr val="tx1"/>
                </a:solidFill>
              </a:rPr>
              <a:t>Artículo 113º.- Fajas Marginales </a:t>
            </a:r>
            <a:endParaRPr lang="es-PE" sz="14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es-PE" sz="1400" dirty="0">
                <a:solidFill>
                  <a:schemeClr val="tx1"/>
                </a:solidFill>
              </a:rPr>
              <a:t>Las fajas marginales son </a:t>
            </a:r>
            <a:r>
              <a:rPr lang="es-PE" sz="1400" b="1" dirty="0">
                <a:solidFill>
                  <a:schemeClr val="tx1"/>
                </a:solidFill>
              </a:rPr>
              <a:t>bienes de dominio público hidráulico</a:t>
            </a:r>
            <a:r>
              <a:rPr lang="es-PE" sz="1400" dirty="0">
                <a:solidFill>
                  <a:schemeClr val="tx1"/>
                </a:solidFill>
              </a:rPr>
              <a:t>. Están conformadas por las áreas inmediatas superiores a las riberas de las fuentes de agua, naturales o artificiales.</a:t>
            </a:r>
          </a:p>
          <a:p>
            <a:pPr algn="just">
              <a:defRPr/>
            </a:pPr>
            <a:r>
              <a:rPr lang="es-PE" sz="1400" dirty="0">
                <a:solidFill>
                  <a:schemeClr val="tx1"/>
                </a:solidFill>
              </a:rPr>
              <a:t>Las dimensiones en una o ambas márgenes de un cuerpo de agua son </a:t>
            </a:r>
            <a:r>
              <a:rPr lang="es-PE" sz="1400" b="1" u="sng" dirty="0">
                <a:solidFill>
                  <a:schemeClr val="tx1"/>
                </a:solidFill>
              </a:rPr>
              <a:t>fijadas</a:t>
            </a:r>
            <a:r>
              <a:rPr lang="es-PE" sz="1400" dirty="0">
                <a:solidFill>
                  <a:schemeClr val="tx1"/>
                </a:solidFill>
              </a:rPr>
              <a:t> por la AAA, de acuerdo a los criterios establecidos en el reglamento, respetando los USOS Y COSTUMBRES establecidos.</a:t>
            </a:r>
          </a:p>
        </p:txBody>
      </p:sp>
      <p:sp>
        <p:nvSpPr>
          <p:cNvPr id="10" name="5 Rectángulo redondeado"/>
          <p:cNvSpPr>
            <a:spLocks noChangeArrowheads="1"/>
          </p:cNvSpPr>
          <p:nvPr/>
        </p:nvSpPr>
        <p:spPr bwMode="auto">
          <a:xfrm>
            <a:off x="6284913" y="930275"/>
            <a:ext cx="2376487" cy="38004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srgbClr val="002060"/>
                </a:solidFill>
              </a:rPr>
              <a:t>Resolución  Jefatural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srgbClr val="002060"/>
                </a:solidFill>
              </a:rPr>
              <a:t>Nº 332 – 2016 – ANA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400" b="1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PE" sz="14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sz="1400" b="1" dirty="0">
                <a:solidFill>
                  <a:schemeClr val="tx1"/>
                </a:solidFill>
              </a:rPr>
              <a:t>Reglamento para la Delimitación y Mantenimiento de Fajas Marginales</a:t>
            </a:r>
          </a:p>
        </p:txBody>
      </p:sp>
      <p:sp>
        <p:nvSpPr>
          <p:cNvPr id="10251" name="Rectángulo 11"/>
          <p:cNvSpPr>
            <a:spLocks noChangeArrowheads="1"/>
          </p:cNvSpPr>
          <p:nvPr/>
        </p:nvSpPr>
        <p:spPr bwMode="auto">
          <a:xfrm>
            <a:off x="3438525" y="468313"/>
            <a:ext cx="203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PE" sz="1600" b="1"/>
              <a:t>MARCO NORMATIVO</a:t>
            </a:r>
            <a:endParaRPr lang="es-ES_tradnl" altLang="es-P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81000" y="357188"/>
            <a:ext cx="8382000" cy="442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</a:t>
            </a:r>
            <a:endParaRPr lang="es-ES" dirty="0"/>
          </a:p>
        </p:txBody>
      </p:sp>
      <p:pic>
        <p:nvPicPr>
          <p:cNvPr id="12294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431800"/>
            <a:ext cx="16891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890588"/>
            <a:ext cx="18780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2085975"/>
            <a:ext cx="18780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394075"/>
            <a:ext cx="1878012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877888"/>
            <a:ext cx="178435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Imagen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3394075"/>
            <a:ext cx="17843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Imagen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722438"/>
            <a:ext cx="4240212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Imagen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085975"/>
            <a:ext cx="17843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Box 1"/>
          <p:cNvSpPr txBox="1">
            <a:spLocks noChangeArrowheads="1"/>
          </p:cNvSpPr>
          <p:nvPr/>
        </p:nvSpPr>
        <p:spPr bwMode="auto">
          <a:xfrm>
            <a:off x="484188" y="877888"/>
            <a:ext cx="356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4694"/>
                </a:solidFill>
                <a:cs typeface="Arial" panose="020B0604020202020204" pitchFamily="34" charset="0"/>
              </a:rPr>
              <a:t>Principales problemas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4694"/>
                </a:solidFill>
                <a:cs typeface="Arial" panose="020B0604020202020204" pitchFamily="34" charset="0"/>
              </a:rPr>
              <a:t>en fajas marginales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81000" y="357188"/>
            <a:ext cx="8382000" cy="442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</a:t>
            </a:r>
            <a:endParaRPr lang="es-ES" dirty="0"/>
          </a:p>
        </p:txBody>
      </p:sp>
      <p:pic>
        <p:nvPicPr>
          <p:cNvPr id="14342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509588"/>
            <a:ext cx="16891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Resultado de imagen para huaycolo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1160463"/>
            <a:ext cx="5262562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484188" y="1009650"/>
            <a:ext cx="2903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4694"/>
                </a:solidFill>
                <a:cs typeface="Arial" panose="020B0604020202020204" pitchFamily="34" charset="0"/>
              </a:rPr>
              <a:t>El NIÑO COSTERO 2017</a:t>
            </a:r>
          </a:p>
        </p:txBody>
      </p:sp>
      <p:sp>
        <p:nvSpPr>
          <p:cNvPr id="14345" name="CuadroTexto 11"/>
          <p:cNvSpPr txBox="1">
            <a:spLocks noChangeArrowheads="1"/>
          </p:cNvSpPr>
          <p:nvPr/>
        </p:nvSpPr>
        <p:spPr bwMode="auto">
          <a:xfrm>
            <a:off x="608013" y="2597150"/>
            <a:ext cx="24336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800"/>
              <a:t>Marzo 2017</a:t>
            </a:r>
          </a:p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  <a:p>
            <a:pPr>
              <a:spcBef>
                <a:spcPct val="0"/>
              </a:spcBef>
              <a:buFontTx/>
              <a:buNone/>
            </a:pPr>
            <a:r>
              <a:rPr lang="es-PE" altLang="es-PE" sz="1800"/>
              <a:t>Río Rímac – quebrada Huaycoloro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81000" y="357188"/>
            <a:ext cx="8382000" cy="442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</a:t>
            </a:r>
            <a:endParaRPr lang="es-ES" dirty="0"/>
          </a:p>
        </p:txBody>
      </p:sp>
      <p:pic>
        <p:nvPicPr>
          <p:cNvPr id="16390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4016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144588"/>
            <a:ext cx="488632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CuadroTexto 8"/>
          <p:cNvSpPr txBox="1">
            <a:spLocks noChangeArrowheads="1"/>
          </p:cNvSpPr>
          <p:nvPr/>
        </p:nvSpPr>
        <p:spPr bwMode="auto">
          <a:xfrm>
            <a:off x="1973263" y="4016375"/>
            <a:ext cx="1585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800"/>
              <a:t>Marzo 2017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800"/>
              <a:t>Río Piura</a:t>
            </a:r>
          </a:p>
        </p:txBody>
      </p:sp>
      <p:pic>
        <p:nvPicPr>
          <p:cNvPr id="1639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17239" r="35001" b="69424"/>
          <a:stretch>
            <a:fillRect/>
          </a:stretch>
        </p:blipFill>
        <p:spPr bwMode="auto">
          <a:xfrm>
            <a:off x="5618163" y="1296988"/>
            <a:ext cx="30972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14841" r="23492" b="26605"/>
          <a:stretch>
            <a:fillRect/>
          </a:stretch>
        </p:blipFill>
        <p:spPr bwMode="auto">
          <a:xfrm>
            <a:off x="5834063" y="3063875"/>
            <a:ext cx="263366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29515" r="37619" b="57362"/>
          <a:stretch>
            <a:fillRect/>
          </a:stretch>
        </p:blipFill>
        <p:spPr bwMode="auto">
          <a:xfrm>
            <a:off x="6018213" y="746125"/>
            <a:ext cx="26876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34875" r="31587" b="41280"/>
          <a:stretch>
            <a:fillRect/>
          </a:stretch>
        </p:blipFill>
        <p:spPr bwMode="auto">
          <a:xfrm>
            <a:off x="6170613" y="1725613"/>
            <a:ext cx="2413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Imagen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9233" r="30873" b="45999"/>
          <a:stretch>
            <a:fillRect/>
          </a:stretch>
        </p:blipFill>
        <p:spPr bwMode="auto">
          <a:xfrm>
            <a:off x="5532438" y="2336800"/>
            <a:ext cx="294322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1" descr="logo_minag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0175" y="103188"/>
            <a:ext cx="8931275" cy="4916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3579-72-AG|</a:t>
            </a:r>
            <a:endParaRPr lang="es-ES" dirty="0"/>
          </a:p>
        </p:txBody>
      </p:sp>
      <p:pic>
        <p:nvPicPr>
          <p:cNvPr id="18438" name="Imagen 1" descr="logo_minag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5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0813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992188"/>
            <a:ext cx="3330575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41" name="Objeto 8"/>
          <p:cNvGraphicFramePr>
            <a:graphicFrameLocks noChangeAspect="1"/>
          </p:cNvGraphicFramePr>
          <p:nvPr/>
        </p:nvGraphicFramePr>
        <p:xfrm>
          <a:off x="4330700" y="1989138"/>
          <a:ext cx="4300538" cy="257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Acrobat Document" r:id="rId8" imgW="35986680" imgH="21602520" progId="AcroExch.Document.7">
                  <p:embed/>
                </p:oleObj>
              </mc:Choice>
              <mc:Fallback>
                <p:oleObj name="Acrobat Document" r:id="rId8" imgW="35986680" imgH="21602520" progId="AcroExch.Document.7">
                  <p:embed/>
                  <p:pic>
                    <p:nvPicPr>
                      <p:cNvPr id="0" name="Objeto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0700" y="1989138"/>
                        <a:ext cx="4300538" cy="257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2" name="Imagen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3460750"/>
            <a:ext cx="21209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ítulo 1"/>
          <p:cNvSpPr txBox="1">
            <a:spLocks/>
          </p:cNvSpPr>
          <p:nvPr/>
        </p:nvSpPr>
        <p:spPr bwMode="auto">
          <a:xfrm>
            <a:off x="1639888" y="3119438"/>
            <a:ext cx="13985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000" b="1">
                <a:solidFill>
                  <a:srgbClr val="0070C0"/>
                </a:solidFill>
              </a:rPr>
              <a:t>QUEBRADA PEDREGAL</a:t>
            </a:r>
          </a:p>
        </p:txBody>
      </p:sp>
      <p:sp>
        <p:nvSpPr>
          <p:cNvPr id="18444" name="Título 1"/>
          <p:cNvSpPr txBox="1">
            <a:spLocks/>
          </p:cNvSpPr>
          <p:nvPr/>
        </p:nvSpPr>
        <p:spPr bwMode="auto">
          <a:xfrm>
            <a:off x="2198688" y="300038"/>
            <a:ext cx="4597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ACCIONES </a:t>
            </a:r>
          </a:p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>
                <a:solidFill>
                  <a:srgbClr val="0070C0"/>
                </a:solidFill>
              </a:rPr>
              <a:t>DE LA AUTORIDAD NACIONAL DEL AGUA</a:t>
            </a:r>
          </a:p>
        </p:txBody>
      </p:sp>
      <p:sp>
        <p:nvSpPr>
          <p:cNvPr id="18445" name="Título 1"/>
          <p:cNvSpPr txBox="1">
            <a:spLocks/>
          </p:cNvSpPr>
          <p:nvPr/>
        </p:nvSpPr>
        <p:spPr bwMode="auto">
          <a:xfrm>
            <a:off x="4246563" y="1009650"/>
            <a:ext cx="459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1) DELIMITACIÓN DE FAJAS MARGINALES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992188"/>
            <a:ext cx="14938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930275"/>
            <a:ext cx="1900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30175" y="103188"/>
            <a:ext cx="8931275" cy="4916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dirty="0"/>
              <a:t>En el acuífero del rio Rímac en la zona denominada “Av. Argentina”, debido a la sobreexplotación  fue declarado en Veda mediante Resolución Ministerial Nº 3579-72-AG|</a:t>
            </a:r>
            <a:endParaRPr lang="es-ES" dirty="0"/>
          </a:p>
        </p:txBody>
      </p:sp>
      <p:pic>
        <p:nvPicPr>
          <p:cNvPr id="20486" name="Imagen 1" descr="logo_minagr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6538"/>
            <a:ext cx="1689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50813"/>
            <a:ext cx="19002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ítulo 1"/>
          <p:cNvSpPr txBox="1">
            <a:spLocks/>
          </p:cNvSpPr>
          <p:nvPr/>
        </p:nvSpPr>
        <p:spPr bwMode="auto">
          <a:xfrm>
            <a:off x="1639888" y="3119438"/>
            <a:ext cx="13985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s-PE" altLang="es-PE" sz="1000" b="1">
              <a:solidFill>
                <a:srgbClr val="0070C0"/>
              </a:solidFill>
            </a:endParaRPr>
          </a:p>
        </p:txBody>
      </p:sp>
      <p:sp>
        <p:nvSpPr>
          <p:cNvPr id="20489" name="Título 1"/>
          <p:cNvSpPr txBox="1">
            <a:spLocks/>
          </p:cNvSpPr>
          <p:nvPr/>
        </p:nvSpPr>
        <p:spPr bwMode="auto">
          <a:xfrm>
            <a:off x="2198688" y="300038"/>
            <a:ext cx="45974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 dirty="0">
                <a:solidFill>
                  <a:srgbClr val="0070C0"/>
                </a:solidFill>
              </a:rPr>
              <a:t>ACCIONES </a:t>
            </a:r>
          </a:p>
          <a:p>
            <a:pPr algn="ctr"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2000" b="1" dirty="0">
                <a:solidFill>
                  <a:srgbClr val="0070C0"/>
                </a:solidFill>
              </a:rPr>
              <a:t>DE LA AUTORIDAD NACIONAL DEL AGUA</a:t>
            </a:r>
          </a:p>
        </p:txBody>
      </p:sp>
      <p:sp>
        <p:nvSpPr>
          <p:cNvPr id="20490" name="Título 1"/>
          <p:cNvSpPr txBox="1">
            <a:spLocks/>
          </p:cNvSpPr>
          <p:nvPr/>
        </p:nvSpPr>
        <p:spPr bwMode="auto">
          <a:xfrm>
            <a:off x="2881313" y="1104900"/>
            <a:ext cx="459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>
                <a:latin typeface="Arial Narrow" panose="020B0606020202030204" pitchFamily="34" charset="0"/>
              </a:rPr>
              <a:t>DELIMITACIÓN DE FAJAS MARGINALES</a:t>
            </a:r>
          </a:p>
        </p:txBody>
      </p:sp>
      <p:pic>
        <p:nvPicPr>
          <p:cNvPr id="20491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33888" r="21875" b="26111"/>
          <a:stretch>
            <a:fillRect/>
          </a:stretch>
        </p:blipFill>
        <p:spPr bwMode="auto">
          <a:xfrm>
            <a:off x="971550" y="1803400"/>
            <a:ext cx="48958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ítulo 1"/>
          <p:cNvSpPr txBox="1">
            <a:spLocks/>
          </p:cNvSpPr>
          <p:nvPr/>
        </p:nvSpPr>
        <p:spPr bwMode="auto">
          <a:xfrm>
            <a:off x="5772150" y="1822414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 dirty="0">
                <a:latin typeface="Arial Narrow" panose="020B0606020202030204" pitchFamily="34" charset="0"/>
              </a:rPr>
              <a:t>LORETO</a:t>
            </a:r>
          </a:p>
        </p:txBody>
      </p:sp>
      <p:sp>
        <p:nvSpPr>
          <p:cNvPr id="20493" name="Título 1"/>
          <p:cNvSpPr txBox="1">
            <a:spLocks/>
          </p:cNvSpPr>
          <p:nvPr/>
        </p:nvSpPr>
        <p:spPr bwMode="auto">
          <a:xfrm>
            <a:off x="6315075" y="2469804"/>
            <a:ext cx="22987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s-PE" altLang="es-PE" sz="1800" b="1" dirty="0">
                <a:latin typeface="Arial Narrow" panose="020B0606020202030204" pitchFamily="34" charset="0"/>
              </a:rPr>
              <a:t>AMBITO DE LA AAA AMAZONAS</a:t>
            </a:r>
          </a:p>
        </p:txBody>
      </p:sp>
      <p:pic>
        <p:nvPicPr>
          <p:cNvPr id="19458" name="Picture 2" descr="Resultado de imagen para fajas marginales lore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33" y="3091345"/>
            <a:ext cx="2853491" cy="19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2015</Words>
  <Application>Microsoft Office PowerPoint</Application>
  <PresentationFormat>Presentación en pantalla (16:9)</PresentationFormat>
  <Paragraphs>245</Paragraphs>
  <Slides>22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4" baseType="lpstr">
      <vt:lpstr>ＭＳ Ｐゴシック</vt:lpstr>
      <vt:lpstr>ＭＳ Ｐゴシック</vt:lpstr>
      <vt:lpstr>Arial</vt:lpstr>
      <vt:lpstr>Arial Black</vt:lpstr>
      <vt:lpstr>Arial Narrow</vt:lpstr>
      <vt:lpstr>Calibri</vt:lpstr>
      <vt:lpstr>Gotham Bold</vt:lpstr>
      <vt:lpstr>Symbol</vt:lpstr>
      <vt:lpstr>Times New Roman</vt:lpstr>
      <vt:lpstr>Wingdings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Ministerio de Agricultura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ANA-DCERH</dc:creator>
  <cp:lastModifiedBy>Francisco Freddy Flores Sanchez</cp:lastModifiedBy>
  <cp:revision>93</cp:revision>
  <cp:lastPrinted>2018-11-26T20:19:27Z</cp:lastPrinted>
  <dcterms:created xsi:type="dcterms:W3CDTF">2017-02-07T16:59:32Z</dcterms:created>
  <dcterms:modified xsi:type="dcterms:W3CDTF">2020-02-28T12:54:55Z</dcterms:modified>
</cp:coreProperties>
</file>