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3" r:id="rId4"/>
    <p:sldId id="284" r:id="rId5"/>
    <p:sldId id="285" r:id="rId6"/>
    <p:sldId id="286" r:id="rId7"/>
    <p:sldId id="287" r:id="rId8"/>
    <p:sldId id="258" r:id="rId9"/>
    <p:sldId id="259" r:id="rId10"/>
    <p:sldId id="291" r:id="rId11"/>
    <p:sldId id="264" r:id="rId12"/>
    <p:sldId id="265" r:id="rId13"/>
    <p:sldId id="271" r:id="rId14"/>
    <p:sldId id="290" r:id="rId15"/>
    <p:sldId id="272" r:id="rId16"/>
    <p:sldId id="282" r:id="rId17"/>
    <p:sldId id="274" r:id="rId18"/>
    <p:sldId id="276" r:id="rId19"/>
    <p:sldId id="288" r:id="rId20"/>
    <p:sldId id="289" r:id="rId21"/>
    <p:sldId id="292" r:id="rId22"/>
    <p:sldId id="293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3F207-E9E4-43CB-9147-EA4FE7DFA0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3FDAC03-4F35-45E9-B464-06C8BA4EAE65}">
      <dgm:prSet custT="1"/>
      <dgm:spPr/>
      <dgm:t>
        <a:bodyPr/>
        <a:lstStyle/>
        <a:p>
          <a:pPr algn="just" rtl="0"/>
          <a:r>
            <a:rPr lang="es-PE" sz="3200" i="1" dirty="0" smtClean="0">
              <a:latin typeface="Arial" panose="020B0604020202020204" pitchFamily="34" charset="0"/>
              <a:cs typeface="Arial" panose="020B0604020202020204" pitchFamily="34" charset="0"/>
            </a:rPr>
            <a:t>En el Perú más de 7 millones de personas no tienen acceso al servicio de agua potable y están expuestos a sufrir enfermedades por el consumo de agua contaminada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AD83A-6762-4175-B0DA-76DF92A17518}" type="parTrans" cxnId="{FD80375C-0F0A-4876-BD3D-B72E36E6238E}">
      <dgm:prSet/>
      <dgm:spPr/>
      <dgm:t>
        <a:bodyPr/>
        <a:lstStyle/>
        <a:p>
          <a:endParaRPr lang="es-ES"/>
        </a:p>
      </dgm:t>
    </dgm:pt>
    <dgm:pt modelId="{5A9ECFC3-6FDB-4B38-BD5C-308DECF179D0}" type="sibTrans" cxnId="{FD80375C-0F0A-4876-BD3D-B72E36E6238E}">
      <dgm:prSet/>
      <dgm:spPr/>
      <dgm:t>
        <a:bodyPr/>
        <a:lstStyle/>
        <a:p>
          <a:endParaRPr lang="es-ES"/>
        </a:p>
      </dgm:t>
    </dgm:pt>
    <dgm:pt modelId="{69AB38A0-A2BA-425C-B4B5-0B8A4EC63685}" type="pres">
      <dgm:prSet presAssocID="{59E3F207-E9E4-43CB-9147-EA4FE7DFA0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663EC2-74C1-4DF0-A13D-1BFB771253B9}" type="pres">
      <dgm:prSet presAssocID="{43FDAC03-4F35-45E9-B464-06C8BA4EAE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80375C-0F0A-4876-BD3D-B72E36E6238E}" srcId="{59E3F207-E9E4-43CB-9147-EA4FE7DFA0FD}" destId="{43FDAC03-4F35-45E9-B464-06C8BA4EAE65}" srcOrd="0" destOrd="0" parTransId="{CC3AD83A-6762-4175-B0DA-76DF92A17518}" sibTransId="{5A9ECFC3-6FDB-4B38-BD5C-308DECF179D0}"/>
    <dgm:cxn modelId="{66B783D9-32B7-481B-9C24-3B23C6F0AAF8}" type="presOf" srcId="{43FDAC03-4F35-45E9-B464-06C8BA4EAE65}" destId="{DB663EC2-74C1-4DF0-A13D-1BFB771253B9}" srcOrd="0" destOrd="0" presId="urn:microsoft.com/office/officeart/2005/8/layout/vList2"/>
    <dgm:cxn modelId="{D8FDD57E-1296-421C-973D-6FC9E35F82DA}" type="presOf" srcId="{59E3F207-E9E4-43CB-9147-EA4FE7DFA0FD}" destId="{69AB38A0-A2BA-425C-B4B5-0B8A4EC63685}" srcOrd="0" destOrd="0" presId="urn:microsoft.com/office/officeart/2005/8/layout/vList2"/>
    <dgm:cxn modelId="{B2D78636-D43A-4EC0-80D0-44331CCE1E8B}" type="presParOf" srcId="{69AB38A0-A2BA-425C-B4B5-0B8A4EC63685}" destId="{DB663EC2-74C1-4DF0-A13D-1BFB771253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3EC2-74C1-4DF0-A13D-1BFB771253B9}">
      <dsp:nvSpPr>
        <dsp:cNvPr id="0" name=""/>
        <dsp:cNvSpPr/>
      </dsp:nvSpPr>
      <dsp:spPr>
        <a:xfrm>
          <a:off x="0" y="251"/>
          <a:ext cx="9888544" cy="216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Perú más de 7 millones de personas no tienen acceso al servicio de agua potable y están expuestos a sufrir enfermedades por el consumo de agua contaminada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805" y="106056"/>
        <a:ext cx="9676934" cy="195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CE14-FCF2-46AF-9B35-39B2229394A2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2DCA-70A3-4ADB-8412-F11833FA49B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137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La mala distribución del agua: en la costa hay más gente y menos agua; en la selva hay menos gente y más agua.</a:t>
            </a:r>
          </a:p>
          <a:p>
            <a:r>
              <a:rPr lang="es-PE" altLang="es-PE" smtClean="0"/>
              <a:t>En cada región las costumbres son distintas y las actitudes también. </a:t>
            </a: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96658C16-CAF6-42B2-8925-01AAF1AFA5F3}" type="slidenum">
              <a:rPr lang="es-ES" altLang="es-PE" sz="1200" b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5</a:t>
            </a:fld>
            <a:endParaRPr lang="es-ES" altLang="es-PE" sz="12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6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Explicar que este proceso se viene dando hace millones de años, pero que los lugares, los suelos donde se precipitan las lluvias, han cambiado. Aumentó las poblaciones, los cultivos y el desorden.  Poblaciones que se afincaron en plenas quebradas d, por donde discurren las aguas que provienen de estas lluvias, ocasionando los desastres que ya hemos visto.</a:t>
            </a:r>
          </a:p>
          <a:p>
            <a:r>
              <a:rPr lang="es-PE" altLang="es-PE" smtClean="0"/>
              <a:t>Conversar de la irresponsabilidad de la población y de las autoridades por dar licencias en zonas prohibidas. Que los asistentes cuenten su experiencia en sus cuencas.</a:t>
            </a:r>
          </a:p>
          <a:p>
            <a:r>
              <a:rPr lang="es-PE" altLang="es-PE" smtClean="0"/>
              <a:t>Explicar que, debido al calentamiento global, las aguas calientan con más rapidez y aceleran este ciclo, no pudiendo, muchas veces, preveerse.</a:t>
            </a:r>
          </a:p>
          <a:p>
            <a:r>
              <a:rPr lang="es-PE" altLang="es-PE" smtClean="0"/>
              <a:t> </a:t>
            </a:r>
          </a:p>
          <a:p>
            <a:endParaRPr lang="es-PE" altLang="es-PE" smtClean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B9EABC4F-F5FA-4852-8207-3CEC21D28B79}" type="slidenum">
              <a:rPr lang="es-ES" altLang="es-P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s-ES" altLang="es-P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9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Explicar que cada cuenca tiene una problemática, con respecto al agua, distinta. Cada cuenca tiene actores diferentes. Pedirles que mencionen algunos de los actores de su respectiva cuenca.</a:t>
            </a:r>
          </a:p>
          <a:p>
            <a:r>
              <a:rPr lang="es-PE" altLang="es-PE" smtClean="0"/>
              <a:t>Con una lluvia de ideas, se puede ir anotando en un papelote algunos de los problemas en la cuenca donde se encuentran</a:t>
            </a:r>
          </a:p>
          <a:p>
            <a:endParaRPr lang="es-PE" altLang="es-PE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76BEF8A1-58FF-4209-AA31-8400213F9C37}" type="slidenum">
              <a:rPr lang="es-ES" altLang="es-P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s-ES" altLang="es-P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8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Explicar que cada cuenca tiene una problemática, con respecto al agua, distinta. Cada cuenca tiene actores diferentes. Pedirles que mencionen algunos de los actores de su respectiva cuenca.</a:t>
            </a:r>
          </a:p>
          <a:p>
            <a:r>
              <a:rPr lang="es-PE" altLang="es-PE" smtClean="0"/>
              <a:t>Con una lluvia de ideas, se puede ir anotando en un papelote algunos de los problemas en la cuenca donde se encuentran</a:t>
            </a:r>
          </a:p>
          <a:p>
            <a:endParaRPr lang="es-PE" altLang="es-PE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EE356B63-92C7-49B1-9D2D-CA50E88D126D}" type="slidenum">
              <a:rPr lang="es-ES" altLang="es-P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s-ES" altLang="es-P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7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Explicar que este proceso se viene dando hace millones de años, pero que los lugares, los suelos donde se precipitan las lluvias, han cambiado. Aumentó las poblaciones, los cultivos y el desorden.  Poblaciones que se afincaron en plenas quebradas d, por donde discurren las aguas que provienen de estas lluvias, ocasionando los desastres que ya hemos visto.</a:t>
            </a:r>
          </a:p>
          <a:p>
            <a:r>
              <a:rPr lang="es-PE" altLang="es-PE" smtClean="0"/>
              <a:t>Conversar de la irresponsabilidad de la población y de las autoridades por dar licencias en zonas prohibidas. Que los asistentes cuenten su experiencia en sus cuencas.</a:t>
            </a:r>
          </a:p>
          <a:p>
            <a:r>
              <a:rPr lang="es-PE" altLang="es-PE" smtClean="0"/>
              <a:t>Explicar que, debido al calentamiento global, las aguas calientan con más rapidez y aceleran este ciclo, no pudiendo, muchas veces, preveerse.</a:t>
            </a:r>
          </a:p>
          <a:p>
            <a:r>
              <a:rPr lang="es-PE" altLang="es-PE" smtClean="0"/>
              <a:t> </a:t>
            </a:r>
          </a:p>
          <a:p>
            <a:endParaRPr lang="es-PE" altLang="es-PE" smtClean="0"/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205905A7-F0A7-4C32-945E-0EBB10E5144B}" type="slidenum">
              <a:rPr lang="es-ES" altLang="es-P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s-ES" altLang="es-P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8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PE" smtClean="0"/>
              <a:t>Explicar que este proceso se viene dando hace millones de años, pero que los lugares, los suelos donde se precipitan las lluvias, han cambiado. Aumentó las poblaciones, los cultivos y el desorden.  Poblaciones que se afincaron en plenas quebradas d, por donde discurren las aguas que provienen de estas lluvias, ocasionando los desastres que ya hemos visto.</a:t>
            </a:r>
          </a:p>
          <a:p>
            <a:r>
              <a:rPr lang="es-PE" altLang="es-PE" smtClean="0"/>
              <a:t>Conversar de la irresponsabilidad de la población y de las autoridades por dar licencias en zonas prohibidas. Que los asistentes cuenten su experiencia en sus cuencas.</a:t>
            </a:r>
          </a:p>
          <a:p>
            <a:r>
              <a:rPr lang="es-PE" altLang="es-PE" smtClean="0"/>
              <a:t>Explicar que, debido al calentamiento global, las aguas calientan con más rapidez y aceleran este ciclo, no pudiendo, muchas veces, preveerse.</a:t>
            </a:r>
          </a:p>
          <a:p>
            <a:r>
              <a:rPr lang="es-PE" altLang="es-PE" smtClean="0"/>
              <a:t> </a:t>
            </a:r>
          </a:p>
          <a:p>
            <a:endParaRPr lang="es-PE" altLang="es-PE" smtClean="0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52475" indent="-28892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588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2242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85975" indent="-231775" defTabSz="920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431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30003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575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914775" indent="-231775" defTabSz="9207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9DECF4E1-7BBF-4D66-8F3E-C713588BFE31}" type="slidenum">
              <a:rPr lang="es-ES" altLang="es-PE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s-ES" altLang="es-P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0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26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258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405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4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5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7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57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3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70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3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9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64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0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91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05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11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947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5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99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22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370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6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D8FC-F440-4C14-861B-5DE4DB6E848B}" type="datetimeFigureOut">
              <a:rPr lang="es-PE" smtClean="0"/>
              <a:t>27/09/2019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AD0D-99A9-4DF9-8F42-9ABA96A08B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2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9/27/2019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6775"/>
            <a:ext cx="9144000" cy="166384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IMPORTANCIA DEL CUIDADO DE LOS RIOS Y DEL AGUA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9477" y="5584874"/>
            <a:ext cx="7019778" cy="1012874"/>
          </a:xfrm>
        </p:spPr>
        <p:txBody>
          <a:bodyPr>
            <a:normAutofit fontScale="25000" lnSpcReduction="20000"/>
          </a:bodyPr>
          <a:lstStyle/>
          <a:p>
            <a:endParaRPr lang="es-ES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dirty="0" smtClean="0"/>
              <a:t>ROSARIO ROMERO</a:t>
            </a:r>
          </a:p>
          <a:p>
            <a:r>
              <a:rPr lang="es-ES" sz="8000" dirty="0" smtClean="0"/>
              <a:t>04 JULIO 2019 </a:t>
            </a:r>
            <a:endParaRPr lang="es-PE" sz="8000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922" y="5397744"/>
            <a:ext cx="2419643" cy="9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2543542"/>
            <a:ext cx="4403188" cy="285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0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6867" name="4 CuadroTexto"/>
          <p:cNvSpPr txBox="1">
            <a:spLocks noChangeArrowheads="1"/>
          </p:cNvSpPr>
          <p:nvPr/>
        </p:nvSpPr>
        <p:spPr bwMode="auto">
          <a:xfrm>
            <a:off x="4769779" y="2322479"/>
            <a:ext cx="5040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800100" indent="-3429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20000"/>
              </a:spcBef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Las actividades productivas con mayor incidencia negativa son: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 smtClean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Minería formal e informal</a:t>
            </a:r>
            <a:endParaRPr lang="es-PE" altLang="es-PE" sz="2000" b="0" dirty="0">
              <a:solidFill>
                <a:schemeClr val="tx1"/>
              </a:solidFill>
              <a:latin typeface="Calibri 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Industria pesquera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Complejos industriales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Explotación de hidrocarburos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Extracción forestal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Agricultura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Descargas de aguas residuales domésticas de las ciudades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b="5688"/>
          <a:stretch/>
        </p:blipFill>
        <p:spPr>
          <a:xfrm>
            <a:off x="2037384" y="560173"/>
            <a:ext cx="2094320" cy="193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37385" y="2496067"/>
            <a:ext cx="2091757" cy="186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37384" y="4361823"/>
            <a:ext cx="2122992" cy="183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1" name="CuadroTexto 1"/>
          <p:cNvSpPr txBox="1">
            <a:spLocks noChangeArrowheads="1"/>
          </p:cNvSpPr>
          <p:nvPr/>
        </p:nvSpPr>
        <p:spPr bwMode="auto">
          <a:xfrm>
            <a:off x="4655344" y="511656"/>
            <a:ext cx="5761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PE" altLang="es-PE" sz="4000" b="0" dirty="0">
                <a:solidFill>
                  <a:schemeClr val="tx1"/>
                </a:solidFill>
                <a:latin typeface="Calibri Light" panose="020F0302020204030204" pitchFamily="34" charset="0"/>
              </a:rPr>
              <a:t>Principales fuentes contaminantes</a:t>
            </a:r>
          </a:p>
        </p:txBody>
      </p:sp>
      <p:sp>
        <p:nvSpPr>
          <p:cNvPr id="36872" name="CuadroTexto 2"/>
          <p:cNvSpPr txBox="1">
            <a:spLocks noChangeArrowheads="1"/>
          </p:cNvSpPr>
          <p:nvPr/>
        </p:nvSpPr>
        <p:spPr bwMode="auto">
          <a:xfrm>
            <a:off x="5159375" y="1912384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PE" altLang="es-PE" sz="2000" b="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Poblacional</a:t>
            </a:r>
          </a:p>
        </p:txBody>
      </p:sp>
    </p:spTree>
    <p:extLst>
      <p:ext uri="{BB962C8B-B14F-4D97-AF65-F5344CB8AC3E}">
        <p14:creationId xmlns:p14="http://schemas.microsoft.com/office/powerpoint/2010/main" val="2810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7891" name="2 Marcador de contenido"/>
          <p:cNvSpPr txBox="1">
            <a:spLocks/>
          </p:cNvSpPr>
          <p:nvPr/>
        </p:nvSpPr>
        <p:spPr bwMode="auto">
          <a:xfrm>
            <a:off x="5616576" y="3749675"/>
            <a:ext cx="460851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PE" altLang="es-PE" sz="2000" b="0">
                <a:solidFill>
                  <a:schemeClr val="tx1"/>
                </a:solidFill>
                <a:cs typeface="Arial" panose="020B0604020202020204" pitchFamily="34" charset="0"/>
              </a:rPr>
              <a:t>Cada vez más frecuentemente, </a:t>
            </a:r>
          </a:p>
          <a:p>
            <a:pPr algn="r"/>
            <a:r>
              <a:rPr lang="es-PE" altLang="es-PE" sz="2000" b="0">
                <a:solidFill>
                  <a:schemeClr val="tx1"/>
                </a:solidFill>
                <a:cs typeface="Arial" panose="020B0604020202020204" pitchFamily="34" charset="0"/>
              </a:rPr>
              <a:t>el fenómeno de El Niño y de La Niña, el cambio climático y la falta de prevención de desastres son causantes de inundaciones y sequías que afectan negativamente a la población y al desarrollo de los sectores productivos.</a:t>
            </a:r>
            <a:endParaRPr lang="es-PE" altLang="es-P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94930" y="1261858"/>
            <a:ext cx="2697214" cy="2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1905" b="9013"/>
          <a:stretch/>
        </p:blipFill>
        <p:spPr>
          <a:xfrm>
            <a:off x="7525409" y="1261858"/>
            <a:ext cx="2699777" cy="2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59326" y="1261858"/>
            <a:ext cx="2702340" cy="234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1814514" y="4081464"/>
            <a:ext cx="5761037" cy="193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PE" altLang="es-PE" sz="4000" b="0" spc="-150" dirty="0">
                <a:solidFill>
                  <a:srgbClr val="3B9D3B"/>
                </a:solidFill>
                <a:latin typeface="Calibri Light" panose="020F0302020204030204" pitchFamily="34" charset="0"/>
              </a:rPr>
              <a:t>Emergencias </a:t>
            </a:r>
          </a:p>
          <a:p>
            <a:pPr>
              <a:defRPr/>
            </a:pPr>
            <a:r>
              <a:rPr lang="es-PE" altLang="es-PE" sz="4000" b="0" spc="-150" dirty="0">
                <a:solidFill>
                  <a:srgbClr val="3B9D3B"/>
                </a:solidFill>
                <a:latin typeface="Calibri Light" panose="020F0302020204030204" pitchFamily="34" charset="0"/>
              </a:rPr>
              <a:t>Producidas por los </a:t>
            </a:r>
          </a:p>
          <a:p>
            <a:pPr>
              <a:defRPr/>
            </a:pPr>
            <a:r>
              <a:rPr lang="es-PE" altLang="es-PE" sz="4000" b="0" spc="-150" dirty="0">
                <a:solidFill>
                  <a:srgbClr val="3B9D3B"/>
                </a:solidFill>
                <a:latin typeface="Calibri Light" panose="020F0302020204030204" pitchFamily="34" charset="0"/>
              </a:rPr>
              <a:t>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30353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0 Imagen" descr="RH_peru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3577" r="30629" b="2269"/>
          <a:stretch>
            <a:fillRect/>
          </a:stretch>
        </p:blipFill>
        <p:spPr bwMode="auto">
          <a:xfrm>
            <a:off x="3335867" y="1390786"/>
            <a:ext cx="4326466" cy="46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956589" y="2494499"/>
            <a:ext cx="2958507" cy="885808"/>
            <a:chOff x="5386035" y="3200917"/>
            <a:chExt cx="1971666" cy="815608"/>
          </a:xfrm>
        </p:grpSpPr>
        <p:sp>
          <p:nvSpPr>
            <p:cNvPr id="6" name="Rounded Rectangle 3"/>
            <p:cNvSpPr>
              <a:spLocks noChangeArrowheads="1"/>
            </p:cNvSpPr>
            <p:nvPr/>
          </p:nvSpPr>
          <p:spPr bwMode="auto">
            <a:xfrm>
              <a:off x="5386035" y="3207264"/>
              <a:ext cx="1695609" cy="8092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ABD557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7" name="16 CuadroTexto"/>
            <p:cNvSpPr txBox="1">
              <a:spLocks noChangeArrowheads="1"/>
            </p:cNvSpPr>
            <p:nvPr/>
          </p:nvSpPr>
          <p:spPr bwMode="auto">
            <a:xfrm>
              <a:off x="5397148" y="3200917"/>
              <a:ext cx="1960553" cy="75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Vertiente del Atlántico  </a:t>
              </a:r>
              <a:endParaRPr lang="es-ES" sz="1400" b="1" dirty="0">
                <a:solidFill>
                  <a:srgbClr val="10253F"/>
                </a:solidFill>
                <a:latin typeface="Calibri" pitchFamily="34" charset="0"/>
                <a:ea typeface="MS PGothic" pitchFamily="34" charset="-128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Disponibilidad:      97,27%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Población:              30,76 %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Producción de PBI: 17,6%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263629" y="5254972"/>
            <a:ext cx="2602124" cy="891819"/>
            <a:chOff x="6265799" y="4982318"/>
            <a:chExt cx="1797939" cy="808443"/>
          </a:xfrm>
        </p:grpSpPr>
        <p:sp>
          <p:nvSpPr>
            <p:cNvPr id="9" name="Rounded Rectangle 22"/>
            <p:cNvSpPr>
              <a:spLocks noChangeArrowheads="1"/>
            </p:cNvSpPr>
            <p:nvPr/>
          </p:nvSpPr>
          <p:spPr bwMode="auto">
            <a:xfrm>
              <a:off x="6265799" y="4991942"/>
              <a:ext cx="1797939" cy="7988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95D3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r"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0" name="14 CuadroTexto"/>
            <p:cNvSpPr txBox="1">
              <a:spLocks noChangeArrowheads="1"/>
            </p:cNvSpPr>
            <p:nvPr/>
          </p:nvSpPr>
          <p:spPr bwMode="auto">
            <a:xfrm>
              <a:off x="6276025" y="4982318"/>
              <a:ext cx="1774080" cy="73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 Vertiente del Titicaca  </a:t>
              </a:r>
              <a:endParaRPr lang="es-ES" sz="1400" b="1" dirty="0">
                <a:solidFill>
                  <a:srgbClr val="10253F"/>
                </a:solidFill>
                <a:latin typeface="Calibri" pitchFamily="34" charset="0"/>
                <a:ea typeface="MS PGothic" pitchFamily="34" charset="-128"/>
              </a:endParaRP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Disponibilidad: 0,56%</a:t>
              </a: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Población: 3,26%</a:t>
              </a: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Producción de PBI: 2%</a:t>
              </a:r>
              <a:endParaRPr lang="es-PE" sz="1100" b="1" dirty="0">
                <a:solidFill>
                  <a:srgbClr val="10253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91343" y="3510903"/>
            <a:ext cx="3391308" cy="1397417"/>
            <a:chOff x="1378404" y="3547916"/>
            <a:chExt cx="3088455" cy="1529380"/>
          </a:xfrm>
        </p:grpSpPr>
        <p:sp>
          <p:nvSpPr>
            <p:cNvPr id="12" name="Rounded Rectangle 23"/>
            <p:cNvSpPr>
              <a:spLocks noChangeArrowheads="1"/>
            </p:cNvSpPr>
            <p:nvPr/>
          </p:nvSpPr>
          <p:spPr bwMode="auto">
            <a:xfrm>
              <a:off x="1378404" y="3547916"/>
              <a:ext cx="2153560" cy="1276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3" name="17 CuadroTexto"/>
            <p:cNvSpPr txBox="1">
              <a:spLocks noChangeArrowheads="1"/>
            </p:cNvSpPr>
            <p:nvPr/>
          </p:nvSpPr>
          <p:spPr bwMode="auto">
            <a:xfrm>
              <a:off x="1436260" y="3578354"/>
              <a:ext cx="3030599" cy="149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Vertiente del Pacífico  </a:t>
              </a:r>
              <a:endParaRPr lang="es-ES" sz="1400" b="1" dirty="0">
                <a:solidFill>
                  <a:srgbClr val="10253F"/>
                </a:solidFill>
                <a:latin typeface="Calibri" pitchFamily="34" charset="0"/>
                <a:ea typeface="MS PGothic" pitchFamily="34" charset="-128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Disponibilidad:       2,18%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Población:              65,98 %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Producción de PBI: 80,4%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Uso efectivo:               47%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>
                  <a:solidFill>
                    <a:srgbClr val="10253F"/>
                  </a:solidFill>
                  <a:latin typeface="Calibri" pitchFamily="34" charset="0"/>
                  <a:ea typeface="MS PGothic" pitchFamily="34" charset="-128"/>
                </a:rPr>
                <a:t>No usado (mar):         53%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ES" sz="1400" b="1" dirty="0">
                <a:solidFill>
                  <a:srgbClr val="10253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4" name="7 Rectángulo"/>
          <p:cNvSpPr/>
          <p:nvPr/>
        </p:nvSpPr>
        <p:spPr>
          <a:xfrm>
            <a:off x="6500580" y="1152305"/>
            <a:ext cx="412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600" b="1" dirty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V</a:t>
            </a:r>
            <a:r>
              <a:rPr lang="es-PE" sz="16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olumen </a:t>
            </a:r>
            <a:r>
              <a:rPr lang="es-PE" sz="1600" b="1" dirty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anual promedio de </a:t>
            </a:r>
            <a:r>
              <a:rPr lang="es-PE" sz="16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agua: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 smtClean="0">
                <a:solidFill>
                  <a:srgbClr val="FF0000"/>
                </a:solidFill>
                <a:cs typeface="Arial" pitchFamily="34" charset="0"/>
              </a:rPr>
              <a:t>1´768,172 </a:t>
            </a:r>
            <a:r>
              <a:rPr lang="es-PE" sz="2000" b="1" dirty="0">
                <a:solidFill>
                  <a:srgbClr val="FF0000"/>
                </a:solidFill>
                <a:cs typeface="Arial" pitchFamily="34" charset="0"/>
              </a:rPr>
              <a:t>MMC</a:t>
            </a:r>
            <a:endParaRPr lang="es-PE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28 CuadroTexto"/>
          <p:cNvSpPr txBox="1"/>
          <p:nvPr/>
        </p:nvSpPr>
        <p:spPr>
          <a:xfrm>
            <a:off x="8564810" y="3945830"/>
            <a:ext cx="151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2060"/>
                </a:solidFill>
              </a:rPr>
              <a:t>+ agua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- población</a:t>
            </a:r>
            <a:endParaRPr lang="es-PE" b="1" dirty="0">
              <a:solidFill>
                <a:srgbClr val="FF0000"/>
              </a:solidFill>
            </a:endParaRPr>
          </a:p>
        </p:txBody>
      </p:sp>
      <p:grpSp>
        <p:nvGrpSpPr>
          <p:cNvPr id="8" name="2 Grupo"/>
          <p:cNvGrpSpPr/>
          <p:nvPr/>
        </p:nvGrpSpPr>
        <p:grpSpPr>
          <a:xfrm>
            <a:off x="815413" y="4847399"/>
            <a:ext cx="2728619" cy="870179"/>
            <a:chOff x="2259607" y="5489938"/>
            <a:chExt cx="2240385" cy="952636"/>
          </a:xfrm>
        </p:grpSpPr>
        <p:sp>
          <p:nvSpPr>
            <p:cNvPr id="17" name="5 Flecha arriba"/>
            <p:cNvSpPr/>
            <p:nvPr/>
          </p:nvSpPr>
          <p:spPr>
            <a:xfrm>
              <a:off x="2259607" y="5489938"/>
              <a:ext cx="2240385" cy="891390"/>
            </a:xfrm>
            <a:prstGeom prst="upArrow">
              <a:avLst>
                <a:gd name="adj1" fmla="val 75425"/>
                <a:gd name="adj2" fmla="val 5000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1 CuadroTexto"/>
            <p:cNvSpPr txBox="1"/>
            <p:nvPr/>
          </p:nvSpPr>
          <p:spPr>
            <a:xfrm>
              <a:off x="2741486" y="5734998"/>
              <a:ext cx="1261160" cy="707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rgbClr val="002060"/>
                  </a:solidFill>
                </a:rPr>
                <a:t>+ población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- agua</a:t>
              </a:r>
              <a:endParaRPr lang="es-P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6 Flecha arriba y abajo"/>
          <p:cNvSpPr/>
          <p:nvPr/>
        </p:nvSpPr>
        <p:spPr>
          <a:xfrm>
            <a:off x="8304144" y="3772346"/>
            <a:ext cx="2040640" cy="1228775"/>
          </a:xfrm>
          <a:prstGeom prst="upDownArrow">
            <a:avLst>
              <a:gd name="adj1" fmla="val 76958"/>
              <a:gd name="adj2" fmla="val 21541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0" name="4 Conector recto de flecha"/>
          <p:cNvCxnSpPr/>
          <p:nvPr/>
        </p:nvCxnSpPr>
        <p:spPr>
          <a:xfrm flipV="1">
            <a:off x="3023659" y="2846084"/>
            <a:ext cx="897148" cy="654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9 Conector recto de flecha"/>
          <p:cNvCxnSpPr/>
          <p:nvPr/>
        </p:nvCxnSpPr>
        <p:spPr>
          <a:xfrm>
            <a:off x="3119670" y="4725144"/>
            <a:ext cx="3832204" cy="999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12 Conector recto de flecha"/>
          <p:cNvCxnSpPr/>
          <p:nvPr/>
        </p:nvCxnSpPr>
        <p:spPr>
          <a:xfrm flipH="1" flipV="1">
            <a:off x="6011685" y="2355886"/>
            <a:ext cx="1859143" cy="238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14 Conector recto de flecha"/>
          <p:cNvCxnSpPr/>
          <p:nvPr/>
        </p:nvCxnSpPr>
        <p:spPr>
          <a:xfrm flipH="1">
            <a:off x="6667293" y="3336956"/>
            <a:ext cx="1201652" cy="14501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16 Conector recto de flecha"/>
          <p:cNvCxnSpPr/>
          <p:nvPr/>
        </p:nvCxnSpPr>
        <p:spPr>
          <a:xfrm flipH="1" flipV="1">
            <a:off x="7035351" y="5071243"/>
            <a:ext cx="1169632" cy="194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18 Conector recto de flecha"/>
          <p:cNvCxnSpPr/>
          <p:nvPr/>
        </p:nvCxnSpPr>
        <p:spPr>
          <a:xfrm flipH="1" flipV="1">
            <a:off x="7207879" y="5563293"/>
            <a:ext cx="997104" cy="445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 Rectángulo"/>
          <p:cNvSpPr>
            <a:spLocks noChangeArrowheads="1"/>
          </p:cNvSpPr>
          <p:nvPr/>
        </p:nvSpPr>
        <p:spPr bwMode="auto">
          <a:xfrm>
            <a:off x="2267268" y="248399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2000" b="1" dirty="0" smtClean="0">
                <a:solidFill>
                  <a:srgbClr val="002060"/>
                </a:solidFill>
              </a:rPr>
              <a:t>Poseemos el 1,89% del agua superficial del mundo</a:t>
            </a:r>
          </a:p>
          <a:p>
            <a:r>
              <a:rPr lang="es-PE" sz="2000" b="1" dirty="0" smtClean="0">
                <a:solidFill>
                  <a:srgbClr val="002060"/>
                </a:solidFill>
              </a:rPr>
              <a:t>8vo país con mayor disponibilidad </a:t>
            </a:r>
            <a:endParaRPr lang="es-PE" sz="2000" b="1" dirty="0">
              <a:solidFill>
                <a:srgbClr val="002060"/>
              </a:solidFill>
            </a:endParaRPr>
          </a:p>
        </p:txBody>
      </p:sp>
      <p:sp>
        <p:nvSpPr>
          <p:cNvPr id="32" name="2 Rectángulo"/>
          <p:cNvSpPr>
            <a:spLocks noChangeArrowheads="1"/>
          </p:cNvSpPr>
          <p:nvPr/>
        </p:nvSpPr>
        <p:spPr bwMode="auto">
          <a:xfrm>
            <a:off x="176391" y="611268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2000" b="1" dirty="0" smtClean="0">
                <a:solidFill>
                  <a:srgbClr val="002060"/>
                </a:solidFill>
              </a:rPr>
              <a:t>Inadecuada distribución temporal y espacial de los recursos hídricos</a:t>
            </a:r>
            <a:endParaRPr lang="es-P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09599" y="2889872"/>
            <a:ext cx="6976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PE" b="1" dirty="0" smtClean="0">
                <a:solidFill>
                  <a:schemeClr val="bg1"/>
                </a:solidFill>
              </a:rPr>
              <a:t>La exposición prolongada a agua contaminada con plaguicidas, metales, antibióticos y residuos radiactivos, se asocia a cánceres, fallas renales, problemas cognitivos y otras enfermedades no transmisibles.</a:t>
            </a:r>
          </a:p>
          <a:p>
            <a:pPr algn="just"/>
            <a:endParaRPr lang="es-PE" dirty="0" smtClean="0">
              <a:solidFill>
                <a:schemeClr val="bg1"/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r>
              <a:rPr lang="es-PE" b="1" dirty="0" smtClean="0">
                <a:solidFill>
                  <a:schemeClr val="bg1"/>
                </a:solidFill>
              </a:rPr>
              <a:t>La presencia de estos contaminantes se atribuye a la mala agricultura, la minería, la deficiencia de los sistemas de saneamiento y otras prácticas industriales.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es-PE" b="1" dirty="0" smtClean="0">
              <a:solidFill>
                <a:schemeClr val="bg1"/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r>
              <a:rPr lang="es-PE" b="1" dirty="0" smtClean="0">
                <a:solidFill>
                  <a:schemeClr val="bg1"/>
                </a:solidFill>
              </a:rPr>
              <a:t>El agua no segura es causa de aproximadamente 88% de  todas las enfermedades del mundo en desarrollo (banco mundial 2012)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74800" y="582769"/>
            <a:ext cx="8077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Calidad del agua y Salud Publica</a:t>
            </a:r>
            <a:endParaRPr lang="es-ES" sz="3200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898948735"/>
              </p:ext>
            </p:extLst>
          </p:nvPr>
        </p:nvGraphicFramePr>
        <p:xfrm>
          <a:off x="1253068" y="582769"/>
          <a:ext cx="9888544" cy="216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1" name="Picture 1" descr="C:\Users\Invitado\Downloads\escaces ag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2110" y="3612495"/>
            <a:ext cx="4839286" cy="247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C:\Users\Invitado\Downloads\aguacontamina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33032" y="3612495"/>
            <a:ext cx="3710105" cy="247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3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700808"/>
            <a:ext cx="10877027" cy="44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15680" y="980728"/>
            <a:ext cx="4527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USO DE AGUA EN EL PERU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4 CuadroTexto"/>
          <p:cNvSpPr txBox="1">
            <a:spLocks noChangeArrowheads="1"/>
          </p:cNvSpPr>
          <p:nvPr/>
        </p:nvSpPr>
        <p:spPr bwMode="auto">
          <a:xfrm>
            <a:off x="4271434" y="2789238"/>
            <a:ext cx="672041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457200">
              <a:spcBef>
                <a:spcPct val="20000"/>
              </a:spcBef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Las actividades productivas con mayor incidencia negativa son: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Minería informal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Industria pesquera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Complejos industriales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Explotación de hidrocarburos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Extracción forestal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Agricultura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PE" altLang="es-PE" sz="2000" dirty="0">
                <a:solidFill>
                  <a:prstClr val="black"/>
                </a:solidFill>
                <a:latin typeface="Calibri "/>
                <a:cs typeface="Arial" pitchFamily="34" charset="0"/>
              </a:rPr>
              <a:t>Descargas de aguas residuales domésticas de las ciudades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b="5688"/>
          <a:stretch/>
        </p:blipFill>
        <p:spPr>
          <a:xfrm>
            <a:off x="684512" y="560173"/>
            <a:ext cx="2792427" cy="193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4513" y="2496067"/>
            <a:ext cx="2789009" cy="186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4512" y="4361823"/>
            <a:ext cx="2830656" cy="183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CuadroTexto 1"/>
          <p:cNvSpPr txBox="1">
            <a:spLocks noChangeArrowheads="1"/>
          </p:cNvSpPr>
          <p:nvPr/>
        </p:nvSpPr>
        <p:spPr bwMode="auto">
          <a:xfrm>
            <a:off x="3983567" y="946151"/>
            <a:ext cx="7681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s-PE" altLang="es-PE" sz="4000" dirty="0">
                <a:solidFill>
                  <a:prstClr val="black"/>
                </a:solidFill>
                <a:latin typeface="Calibri Light" pitchFamily="34" charset="0"/>
              </a:rPr>
              <a:t>Principales fuentes contaminantes</a:t>
            </a:r>
          </a:p>
        </p:txBody>
      </p:sp>
      <p:sp>
        <p:nvSpPr>
          <p:cNvPr id="18440" name="CuadroTexto 2"/>
          <p:cNvSpPr txBox="1">
            <a:spLocks noChangeArrowheads="1"/>
          </p:cNvSpPr>
          <p:nvPr/>
        </p:nvSpPr>
        <p:spPr bwMode="auto">
          <a:xfrm>
            <a:off x="4847167" y="2284413"/>
            <a:ext cx="31686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es-PE" altLang="es-PE" sz="2000">
                <a:solidFill>
                  <a:prstClr val="black"/>
                </a:solidFill>
                <a:latin typeface="Calibri "/>
                <a:cs typeface="Arial" pitchFamily="34" charset="0"/>
              </a:rPr>
              <a:t>Poblacional</a:t>
            </a:r>
          </a:p>
        </p:txBody>
      </p:sp>
    </p:spTree>
    <p:extLst>
      <p:ext uri="{BB962C8B-B14F-4D97-AF65-F5344CB8AC3E}">
        <p14:creationId xmlns:p14="http://schemas.microsoft.com/office/powerpoint/2010/main" val="18765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602507"/>
            <a:ext cx="12192000" cy="2524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700" b="1" dirty="0"/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904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La Contaminación de las Fuentes de Agua</a:t>
            </a:r>
            <a:endParaRPr lang="es-PE" sz="2800" b="1" dirty="0">
              <a:solidFill>
                <a:schemeClr val="tx1"/>
              </a:solidFill>
            </a:endParaRPr>
          </a:p>
        </p:txBody>
      </p:sp>
      <p:pic>
        <p:nvPicPr>
          <p:cNvPr id="17" name="16 Imagen" descr="http://t2.gstatic.com/images?q=tbn:ANd9GcTVNIWksNS_fj5_1RM1G3sXQSaKpw1LSp058rSOAUrGhu5rB_Q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36" y="980397"/>
            <a:ext cx="3284612" cy="211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http://t3.gstatic.com/images?q=tbn:ANd9GcRfOQZNCIiNzcS0sBJ7Ppvl0f6dk3Fl2RGGh1xYUtEyPU3ab7V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94" y="3647004"/>
            <a:ext cx="3042096" cy="210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http://t0.gstatic.com/images?q=tbn:ANd9GcSjT6OVrmlBFvgIYJ9aAjxKacYH--y91r-aydaWHj49jBf-OEbVvjsXLYO8B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661" y="972235"/>
            <a:ext cx="3144847" cy="210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5" name="Picture 1" descr="C:\Users\Invitado\Downloads\agua estanca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5191" y="958585"/>
            <a:ext cx="4247417" cy="238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b="5688"/>
          <a:stretch/>
        </p:blipFill>
        <p:spPr>
          <a:xfrm>
            <a:off x="3728870" y="3290322"/>
            <a:ext cx="2792427" cy="193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526" y="3423232"/>
            <a:ext cx="2792210" cy="18716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748" y="4767452"/>
            <a:ext cx="283488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2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733" y="-300372"/>
            <a:ext cx="11192934" cy="663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Título 4"/>
          <p:cNvSpPr txBox="1">
            <a:spLocks/>
          </p:cNvSpPr>
          <p:nvPr/>
        </p:nvSpPr>
        <p:spPr bwMode="auto">
          <a:xfrm>
            <a:off x="4234707" y="882595"/>
            <a:ext cx="3968651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4400" dirty="0">
                <a:ea typeface="+mn-ea"/>
                <a:cs typeface="+mn-cs"/>
              </a:rPr>
              <a:t>La Huella Hídrica</a:t>
            </a:r>
          </a:p>
        </p:txBody>
      </p:sp>
      <p:sp>
        <p:nvSpPr>
          <p:cNvPr id="25604" name="Rectángulo 13"/>
          <p:cNvSpPr>
            <a:spLocks noChangeArrowheads="1"/>
          </p:cNvSpPr>
          <p:nvPr/>
        </p:nvSpPr>
        <p:spPr bwMode="auto">
          <a:xfrm>
            <a:off x="5948364" y="1790700"/>
            <a:ext cx="46116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PE" sz="2400">
                <a:solidFill>
                  <a:schemeClr val="tx1"/>
                </a:solidFill>
                <a:latin typeface="Calibri Light" panose="020F0302020204030204" pitchFamily="34" charset="0"/>
              </a:rPr>
              <a:t>La </a:t>
            </a:r>
            <a:r>
              <a:rPr lang="es-ES" altLang="es-PE" sz="2400" b="0">
                <a:solidFill>
                  <a:schemeClr val="tx1"/>
                </a:solidFill>
                <a:latin typeface="Berlin Sans FB Demi" panose="020E0802020502020306" pitchFamily="34" charset="0"/>
              </a:rPr>
              <a:t>HUELLA HÍDRICA</a:t>
            </a:r>
            <a:r>
              <a:rPr lang="es-ES" altLang="es-PE" sz="2400">
                <a:solidFill>
                  <a:schemeClr val="tx1"/>
                </a:solidFill>
                <a:latin typeface="Calibri Light" panose="020F0302020204030204" pitchFamily="34" charset="0"/>
              </a:rPr>
              <a:t>, es el t</a:t>
            </a:r>
            <a:r>
              <a:rPr lang="es-PE" altLang="es-PE" sz="2400">
                <a:solidFill>
                  <a:schemeClr val="tx1"/>
                </a:solidFill>
                <a:latin typeface="Calibri Light" panose="020F0302020204030204" pitchFamily="34" charset="0"/>
              </a:rPr>
              <a:t>otal de agua utilizada en la producción de un producto.</a:t>
            </a:r>
          </a:p>
          <a:p>
            <a:pPr algn="ctr"/>
            <a:r>
              <a:rPr lang="es-PE" altLang="es-PE" sz="2400">
                <a:solidFill>
                  <a:schemeClr val="tx1"/>
                </a:solidFill>
                <a:latin typeface="Calibri Light" panose="020F0302020204030204" pitchFamily="34" charset="0"/>
              </a:rPr>
              <a:t>Incluye cuantificación y tipo de agua, cuándo y cómo es usada el agua.</a:t>
            </a:r>
          </a:p>
          <a:p>
            <a:pPr algn="ctr"/>
            <a:endParaRPr lang="es-ES" altLang="es-PE" sz="40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48" y="1844825"/>
            <a:ext cx="3625044" cy="1979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3399" r="10625" b="27600"/>
          <a:stretch>
            <a:fillRect/>
          </a:stretch>
        </p:blipFill>
        <p:spPr bwMode="auto">
          <a:xfrm>
            <a:off x="3052763" y="4511676"/>
            <a:ext cx="61198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1524000" y="3508375"/>
            <a:ext cx="9177338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PE" sz="2400" dirty="0">
                <a:ea typeface="+mn-ea"/>
                <a:cs typeface="+mn-cs"/>
              </a:rPr>
              <a:t>¿Cuánta agua se consume en la producción de bienes de consumo? </a:t>
            </a:r>
          </a:p>
        </p:txBody>
      </p:sp>
    </p:spTree>
    <p:extLst>
      <p:ext uri="{BB962C8B-B14F-4D97-AF65-F5344CB8AC3E}">
        <p14:creationId xmlns:p14="http://schemas.microsoft.com/office/powerpoint/2010/main" val="11609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596188" y="5238751"/>
            <a:ext cx="2254250" cy="6445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defTabSz="238125">
              <a:lnSpc>
                <a:spcPct val="120000"/>
              </a:lnSpc>
              <a:spcBef>
                <a:spcPct val="20000"/>
              </a:spcBef>
              <a:defRPr/>
            </a:pPr>
            <a:endParaRPr lang="es-PE" sz="7200" dirty="0">
              <a:solidFill>
                <a:prstClr val="black"/>
              </a:solidFill>
              <a:latin typeface="Calibri"/>
            </a:endParaRPr>
          </a:p>
          <a:p>
            <a:pPr algn="ctr" defTabSz="238125">
              <a:lnSpc>
                <a:spcPct val="120000"/>
              </a:lnSpc>
              <a:spcBef>
                <a:spcPct val="20000"/>
              </a:spcBef>
              <a:defRPr/>
            </a:pPr>
            <a:r>
              <a:rPr lang="es-PE" sz="5600" dirty="0">
                <a:solidFill>
                  <a:prstClr val="black"/>
                </a:solidFill>
                <a:cs typeface="Arial" panose="020B0604020202020204" pitchFamily="34" charset="0"/>
              </a:rPr>
              <a:t>Fabricar un AUTO de una tonelada, requiere 400,000 lt. de agua.  </a:t>
            </a:r>
            <a:endParaRPr lang="es-PE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s-PE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s-PE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PE" sz="3200" dirty="0">
                <a:solidFill>
                  <a:prstClr val="black"/>
                </a:solidFill>
                <a:latin typeface="Calibri"/>
              </a:rPr>
              <a:t>    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PE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652" name="Picture 3" descr="C:\Users\PC11\Desktop\CA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832225"/>
            <a:ext cx="1701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PC11\Desktop\PAP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925889"/>
            <a:ext cx="14414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11 Rectángulo"/>
          <p:cNvSpPr>
            <a:spLocks noChangeArrowheads="1"/>
          </p:cNvSpPr>
          <p:nvPr/>
        </p:nvSpPr>
        <p:spPr bwMode="auto">
          <a:xfrm>
            <a:off x="2078039" y="5191126"/>
            <a:ext cx="2143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Fabricar una HOJA de PAPEL de 80 gr., requiere 10 lt. de agua.</a:t>
            </a:r>
          </a:p>
        </p:txBody>
      </p:sp>
      <p:pic>
        <p:nvPicPr>
          <p:cNvPr id="27655" name="Picture 6" descr="C:\Users\PC11\Desktop\PA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257301"/>
            <a:ext cx="17383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12 Rectángulo"/>
          <p:cNvSpPr>
            <a:spLocks noChangeArrowheads="1"/>
          </p:cNvSpPr>
          <p:nvPr/>
        </p:nvSpPr>
        <p:spPr bwMode="auto">
          <a:xfrm>
            <a:off x="7380289" y="2432050"/>
            <a:ext cx="2193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Cultivar un kilogramo de PAPAS , requiere  900 lt. de agua. </a:t>
            </a:r>
          </a:p>
        </p:txBody>
      </p:sp>
      <p:sp>
        <p:nvSpPr>
          <p:cNvPr id="27657" name="3 Rectángulo"/>
          <p:cNvSpPr>
            <a:spLocks noChangeArrowheads="1"/>
          </p:cNvSpPr>
          <p:nvPr/>
        </p:nvSpPr>
        <p:spPr bwMode="auto">
          <a:xfrm>
            <a:off x="2033589" y="2401889"/>
            <a:ext cx="2244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Cultivar un kilogramo de ARROZ, requiere 3,400  litros de agua.</a:t>
            </a:r>
          </a:p>
        </p:txBody>
      </p:sp>
      <p:pic>
        <p:nvPicPr>
          <p:cNvPr id="27658" name="Picture 4" descr="C:\Users\PC11\Desktop\POLLO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130301"/>
            <a:ext cx="1714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8 Rectángulo"/>
          <p:cNvSpPr>
            <a:spLocks noChangeArrowheads="1"/>
          </p:cNvSpPr>
          <p:nvPr/>
        </p:nvSpPr>
        <p:spPr bwMode="auto">
          <a:xfrm>
            <a:off x="4608513" y="2432050"/>
            <a:ext cx="2019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Producir un kilogramo de carne POLLO,  requiere 15,500 lt. de agua.</a:t>
            </a:r>
          </a:p>
        </p:txBody>
      </p:sp>
      <p:pic>
        <p:nvPicPr>
          <p:cNvPr id="27660" name="Marcador de contenido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024314"/>
            <a:ext cx="16113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7 Rectángulo"/>
          <p:cNvSpPr>
            <a:spLocks noChangeArrowheads="1"/>
          </p:cNvSpPr>
          <p:nvPr/>
        </p:nvSpPr>
        <p:spPr bwMode="auto">
          <a:xfrm>
            <a:off x="4741864" y="5059363"/>
            <a:ext cx="2160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 defTabSz="238125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800" b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Producir un kilogramo de CARNE ROJA,</a:t>
            </a:r>
          </a:p>
          <a:p>
            <a:pPr algn="ctr" eaLnBrk="1" hangingPunct="1"/>
            <a:r>
              <a:rPr lang="es-PE" altLang="es-PE" sz="1400">
                <a:solidFill>
                  <a:srgbClr val="000000"/>
                </a:solidFill>
                <a:cs typeface="Arial" panose="020B0604020202020204" pitchFamily="34" charset="0"/>
              </a:rPr>
              <a:t>	 requiere 15,500 lt. de agua.</a:t>
            </a:r>
          </a:p>
        </p:txBody>
      </p:sp>
      <p:pic>
        <p:nvPicPr>
          <p:cNvPr id="2766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1" y="1236664"/>
            <a:ext cx="1133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ítulo 4"/>
          <p:cNvSpPr txBox="1">
            <a:spLocks/>
          </p:cNvSpPr>
          <p:nvPr/>
        </p:nvSpPr>
        <p:spPr bwMode="auto">
          <a:xfrm>
            <a:off x="1822431" y="180920"/>
            <a:ext cx="4567276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4400" dirty="0">
                <a:ea typeface="+mn-ea"/>
                <a:cs typeface="+mn-cs"/>
              </a:rPr>
              <a:t>Algunos ejemplos…</a:t>
            </a:r>
          </a:p>
        </p:txBody>
      </p:sp>
    </p:spTree>
    <p:extLst>
      <p:ext uri="{BB962C8B-B14F-4D97-AF65-F5344CB8AC3E}">
        <p14:creationId xmlns:p14="http://schemas.microsoft.com/office/powerpoint/2010/main" val="36965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41493" y="258726"/>
            <a:ext cx="4417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i="1" dirty="0" smtClean="0">
                <a:solidFill>
                  <a:schemeClr val="accent1">
                    <a:lumMod val="75000"/>
                  </a:schemeClr>
                </a:solidFill>
              </a:rPr>
              <a:t>AGUA SABIAS QUE?</a:t>
            </a:r>
            <a:r>
              <a:rPr lang="es-MX" sz="3200" b="1" i="1" dirty="0" smtClean="0">
                <a:solidFill>
                  <a:schemeClr val="bg1"/>
                </a:solidFill>
              </a:rPr>
              <a:t>HAY MUCHA PERO...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58603" y="990064"/>
            <a:ext cx="539177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rgbClr val="000099"/>
                </a:solidFill>
              </a:rPr>
              <a:t>Nuestro Planeta tiene una superficie de 510 millones de Km.</a:t>
            </a:r>
            <a:r>
              <a:rPr lang="en-US" sz="2400" b="1" dirty="0" smtClean="0">
                <a:solidFill>
                  <a:srgbClr val="000099"/>
                </a:solidFill>
              </a:rPr>
              <a:t>²</a:t>
            </a:r>
            <a:r>
              <a:rPr lang="es-MX" sz="2400" b="1" dirty="0">
                <a:solidFill>
                  <a:srgbClr val="000099"/>
                </a:solidFill>
              </a:rPr>
              <a:t> </a:t>
            </a:r>
            <a:r>
              <a:rPr lang="es-MX" sz="2400" b="1" dirty="0" smtClean="0">
                <a:solidFill>
                  <a:srgbClr val="000099"/>
                </a:solidFill>
              </a:rPr>
              <a:t>aproximadamente.</a:t>
            </a:r>
          </a:p>
          <a:p>
            <a:pPr marL="341313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s-MX" sz="2400" b="1" dirty="0" smtClean="0">
              <a:solidFill>
                <a:srgbClr val="000099"/>
              </a:solidFill>
            </a:endParaRPr>
          </a:p>
          <a:p>
            <a:pPr marL="341313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b="1" dirty="0" smtClean="0">
                <a:solidFill>
                  <a:srgbClr val="000099"/>
                </a:solidFill>
              </a:rPr>
              <a:t>De esta superficie el 25.0% es tierra y 75.% restante está compuesta por agua, sin embargo la gran mayoría de ésta no es adecuada para el consumo humano.</a:t>
            </a:r>
          </a:p>
          <a:p>
            <a:pPr marL="341313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400" b="1" dirty="0" smtClean="0">
              <a:solidFill>
                <a:srgbClr val="000099"/>
              </a:solidFill>
            </a:endParaRPr>
          </a:p>
          <a:p>
            <a:pPr marL="341313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b="1" dirty="0" smtClean="0">
                <a:solidFill>
                  <a:srgbClr val="000099"/>
                </a:solidFill>
              </a:rPr>
              <a:t>Solo el 1% del agua existente en el planeta se puede aprovechar.</a:t>
            </a:r>
          </a:p>
          <a:p>
            <a:pPr marL="341313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400" b="1" dirty="0" smtClean="0">
              <a:solidFill>
                <a:srgbClr val="00009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5035" y="1335944"/>
            <a:ext cx="5602417" cy="4188315"/>
          </a:xfrm>
          <a:prstGeom prst="rect">
            <a:avLst/>
          </a:prstGeom>
          <a:gradFill flip="none" rotWithShape="1">
            <a:gsLst>
              <a:gs pos="19462">
                <a:srgbClr val="E9F3E2"/>
              </a:gs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459035" y="5292780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b="1" dirty="0">
                <a:solidFill>
                  <a:srgbClr val="000099"/>
                </a:solidFill>
              </a:rPr>
              <a:t>Si Toda el Agua del Planeta fuera 1 galón (3.785 litros), el agua dulce disponible para todos los usos sería una cuchara.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8448" y="606287"/>
            <a:ext cx="6583681" cy="9839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s-PE" alt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PE" altLang="es-PE" sz="3600" b="1" dirty="0">
                <a:latin typeface="Arial" panose="020B0604020202020204" pitchFamily="34" charset="0"/>
                <a:cs typeface="Arial" panose="020B0604020202020204" pitchFamily="34" charset="0"/>
              </a:rPr>
              <a:t>BUENAS PRÁCTICAS </a:t>
            </a:r>
            <a:r>
              <a:rPr lang="es-PE" alt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3"/>
          <p:cNvSpPr/>
          <p:nvPr/>
        </p:nvSpPr>
        <p:spPr>
          <a:xfrm rot="21272202">
            <a:off x="666173" y="2572215"/>
            <a:ext cx="471840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No tirar desperdicios a los ríos, mares, </a:t>
            </a:r>
            <a:r>
              <a:rPr lang="es-ES" sz="2000" b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lagunas</a:t>
            </a: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, etc.</a:t>
            </a:r>
          </a:p>
        </p:txBody>
      </p:sp>
      <p:sp>
        <p:nvSpPr>
          <p:cNvPr id="5" name="Rectángulo 6"/>
          <p:cNvSpPr/>
          <p:nvPr/>
        </p:nvSpPr>
        <p:spPr>
          <a:xfrm rot="21333691">
            <a:off x="5142499" y="4723227"/>
            <a:ext cx="315696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Reutiliza el agua </a:t>
            </a:r>
          </a:p>
          <a:p>
            <a:pPr algn="just" eaLnBrk="1" hangingPunct="1">
              <a:defRPr/>
            </a:pP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Para otras actividades </a:t>
            </a:r>
          </a:p>
        </p:txBody>
      </p:sp>
      <p:sp>
        <p:nvSpPr>
          <p:cNvPr id="6" name="Rectángulo 5"/>
          <p:cNvSpPr/>
          <p:nvPr/>
        </p:nvSpPr>
        <p:spPr>
          <a:xfrm rot="21303040">
            <a:off x="6770031" y="2115182"/>
            <a:ext cx="352349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No desperdicies el agua, </a:t>
            </a:r>
          </a:p>
          <a:p>
            <a:pPr algn="ctr" eaLnBrk="1" hangingPunct="1">
              <a:defRPr/>
            </a:pPr>
            <a:r>
              <a:rPr lang="es-ES" sz="20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otros la necesitan</a:t>
            </a: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182" y="3380593"/>
            <a:ext cx="2317505" cy="27753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61" y="3566476"/>
            <a:ext cx="2569583" cy="285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4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500">
              <a:schemeClr val="accent1">
                <a:lumMod val="20000"/>
                <a:lumOff val="80000"/>
              </a:schemeClr>
            </a:gs>
            <a:gs pos="15000">
              <a:srgbClr val="CBDAEC"/>
            </a:gs>
            <a:gs pos="0">
              <a:schemeClr val="bg1">
                <a:lumMod val="95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55320" y="43744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Advertencia: toda la información ha sido tomada de publicaciones de la Autoridad Autónoma del Agua. ANA </a:t>
            </a:r>
            <a:endParaRPr lang="es-PE" sz="2400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1131277" y="2275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i="1" dirty="0" smtClean="0"/>
              <a:t>MUCHAS</a:t>
            </a:r>
            <a:r>
              <a:rPr lang="es-ES" b="1" dirty="0" smtClean="0"/>
              <a:t> </a:t>
            </a:r>
            <a:r>
              <a:rPr lang="es-ES" b="1" i="1" dirty="0" smtClean="0"/>
              <a:t>GRACIAS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4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dibuj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9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68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9"/>
            <a:ext cx="12192001" cy="68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1507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8700" r="11539" b="12259"/>
          <a:stretch>
            <a:fillRect/>
          </a:stretch>
        </p:blipFill>
        <p:spPr bwMode="auto">
          <a:xfrm>
            <a:off x="3206751" y="2763839"/>
            <a:ext cx="54006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496057" y="2116138"/>
            <a:ext cx="266598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Región hidrográfica </a:t>
            </a:r>
          </a:p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Pacífico</a:t>
            </a:r>
          </a:p>
          <a:p>
            <a:pPr algn="ctr">
              <a:defRPr/>
            </a:pPr>
            <a:r>
              <a:rPr lang="es-ES" sz="16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Existen 62 cuencas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57169" y="1797050"/>
            <a:ext cx="33289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Región hidrográfica </a:t>
            </a:r>
          </a:p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Atlántico o Amazonas</a:t>
            </a:r>
          </a:p>
          <a:p>
            <a:pPr algn="ctr">
              <a:defRPr/>
            </a:pPr>
            <a:r>
              <a:rPr lang="es-ES" sz="16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Cuenta con 84 cuencas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303007" y="5356225"/>
            <a:ext cx="266598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Región hidrográfica </a:t>
            </a:r>
          </a:p>
          <a:p>
            <a:pPr algn="ctr">
              <a:defRPr/>
            </a:pPr>
            <a:r>
              <a:rPr lang="es-ES" sz="2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Titicaca</a:t>
            </a:r>
          </a:p>
          <a:p>
            <a:pPr algn="ctr">
              <a:defRPr/>
            </a:pPr>
            <a:r>
              <a:rPr lang="es-ES" sz="16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Tiene 13 cuencas</a:t>
            </a:r>
          </a:p>
        </p:txBody>
      </p:sp>
      <p:sp>
        <p:nvSpPr>
          <p:cNvPr id="21511" name="Rectángulo 13"/>
          <p:cNvSpPr>
            <a:spLocks noChangeArrowheads="1"/>
          </p:cNvSpPr>
          <p:nvPr/>
        </p:nvSpPr>
        <p:spPr bwMode="auto">
          <a:xfrm>
            <a:off x="1774826" y="958851"/>
            <a:ext cx="6570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PE" sz="4000">
                <a:solidFill>
                  <a:prstClr val="black"/>
                </a:solidFill>
                <a:latin typeface="Calibri Light" panose="020F0302020204030204" pitchFamily="34" charset="0"/>
              </a:rPr>
              <a:t>Distribución del agua en el Perú</a:t>
            </a:r>
          </a:p>
        </p:txBody>
      </p:sp>
    </p:spTree>
    <p:extLst>
      <p:ext uri="{BB962C8B-B14F-4D97-AF65-F5344CB8AC3E}">
        <p14:creationId xmlns:p14="http://schemas.microsoft.com/office/powerpoint/2010/main" val="18576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Título 4"/>
          <p:cNvSpPr txBox="1">
            <a:spLocks/>
          </p:cNvSpPr>
          <p:nvPr/>
        </p:nvSpPr>
        <p:spPr bwMode="auto">
          <a:xfrm>
            <a:off x="4292601" y="882651"/>
            <a:ext cx="3852863" cy="701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4400" dirty="0">
                <a:ea typeface="+mn-ea"/>
                <a:cs typeface="+mn-cs"/>
              </a:rPr>
              <a:t>El ciclo del agua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9445" t="25500" r="19682" b="16401"/>
          <a:stretch/>
        </p:blipFill>
        <p:spPr>
          <a:xfrm>
            <a:off x="1772958" y="1584269"/>
            <a:ext cx="8892480" cy="468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75521" y="6147266"/>
            <a:ext cx="9144000" cy="2746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6" name="Título 4"/>
          <p:cNvSpPr txBox="1">
            <a:spLocks/>
          </p:cNvSpPr>
          <p:nvPr/>
        </p:nvSpPr>
        <p:spPr bwMode="auto">
          <a:xfrm>
            <a:off x="2065830" y="699663"/>
            <a:ext cx="829990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¿Qué es una CUENCA HIDROGRÁFICA?</a:t>
            </a:r>
          </a:p>
        </p:txBody>
      </p:sp>
      <p:sp>
        <p:nvSpPr>
          <p:cNvPr id="17412" name="Marcador de contenido 4"/>
          <p:cNvSpPr txBox="1">
            <a:spLocks/>
          </p:cNvSpPr>
          <p:nvPr/>
        </p:nvSpPr>
        <p:spPr bwMode="auto">
          <a:xfrm>
            <a:off x="6429769" y="1658513"/>
            <a:ext cx="4175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PE" altLang="es-PE" sz="2000" dirty="0"/>
              <a:t>Es el espacio geográfico delimitado por picos y crestas de los cerros, cuyas aguas discurren a un mismo río, lago o mar, donde viven personas, animales y plantas.</a:t>
            </a: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s-PE" altLang="es-PE" sz="2000" dirty="0"/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PE" altLang="es-PE" sz="2000" dirty="0"/>
              <a:t>Permite que el agua que proviene de las montañas o del deshielo, descienda por la depresión hasta llegar al mar y, por efecto del ciclo del agua, regresa a las montañas.</a:t>
            </a:r>
            <a:endParaRPr lang="es-PE" altLang="es-PE" sz="20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75521" y="1658513"/>
            <a:ext cx="4091251" cy="377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24000" y="6583364"/>
            <a:ext cx="9144000" cy="274637"/>
          </a:xfrm>
          <a:prstGeom prst="rect">
            <a:avLst/>
          </a:prstGeom>
          <a:solidFill>
            <a:srgbClr val="0F5F4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0181" r="35374" b="39111"/>
          <a:stretch>
            <a:fillRect/>
          </a:stretch>
        </p:blipFill>
        <p:spPr bwMode="auto">
          <a:xfrm>
            <a:off x="1774825" y="991651"/>
            <a:ext cx="88931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 bwMode="auto">
          <a:xfrm>
            <a:off x="1774826" y="431801"/>
            <a:ext cx="5387975" cy="701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4400" dirty="0">
                <a:ea typeface="+mn-ea"/>
                <a:cs typeface="+mn-cs"/>
              </a:rPr>
              <a:t>La cuenca se divide en:</a:t>
            </a:r>
          </a:p>
        </p:txBody>
      </p:sp>
    </p:spTree>
    <p:extLst>
      <p:ext uri="{BB962C8B-B14F-4D97-AF65-F5344CB8AC3E}">
        <p14:creationId xmlns:p14="http://schemas.microsoft.com/office/powerpoint/2010/main" val="2721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77778" y="2941755"/>
            <a:ext cx="6864296" cy="235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altLang="es-PE" sz="2600" dirty="0" smtClean="0">
              <a:solidFill>
                <a:schemeClr val="bg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36497" y="415765"/>
            <a:ext cx="8552341" cy="1588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¿</a:t>
            </a:r>
            <a:r>
              <a:rPr lang="es-ES" sz="54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C</a:t>
            </a:r>
            <a:r>
              <a:rPr lang="es-E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uándo contaminamos</a:t>
            </a:r>
            <a:br>
              <a:rPr lang="es-E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</a:br>
            <a:r>
              <a:rPr lang="es-E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 nuestras </a:t>
            </a:r>
            <a:r>
              <a:rPr lang="es-E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/>
              </a:rPr>
              <a:t>aguas</a:t>
            </a:r>
            <a:r>
              <a:rPr lang="es-ES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s-ES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01" y="2752611"/>
            <a:ext cx="3497649" cy="291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844062" y="2316513"/>
            <a:ext cx="688913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457200"/>
            <a:r>
              <a:rPr lang="es-ES" altLang="es-PE" sz="3200" dirty="0" smtClean="0">
                <a:solidFill>
                  <a:prstClr val="black"/>
                </a:solidFill>
                <a:latin typeface="Century Gothic"/>
              </a:rPr>
              <a:t>Cuando </a:t>
            </a:r>
            <a:r>
              <a:rPr lang="es-ES" altLang="es-PE" sz="3200" dirty="0">
                <a:solidFill>
                  <a:prstClr val="black"/>
                </a:solidFill>
                <a:latin typeface="Century Gothic"/>
              </a:rPr>
              <a:t>alteramos nocivamente su estado natural, con la introducción de un agente totalmente ajeno a ese medio, causando inestabilidad, desorden, daño o malestar en el medio físico</a:t>
            </a:r>
            <a:r>
              <a:rPr lang="es-ES" altLang="es-PE" sz="3200" dirty="0" smtClean="0">
                <a:solidFill>
                  <a:prstClr val="black"/>
                </a:solidFill>
                <a:latin typeface="Century Gothic"/>
              </a:rPr>
              <a:t>.</a:t>
            </a:r>
            <a:endParaRPr lang="es-ES" altLang="es-PE" sz="32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1311</Words>
  <Application>Microsoft Office PowerPoint</Application>
  <PresentationFormat>Panorámica</PresentationFormat>
  <Paragraphs>134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MS PGothic</vt:lpstr>
      <vt:lpstr>Aharoni</vt:lpstr>
      <vt:lpstr>Arial</vt:lpstr>
      <vt:lpstr>Berlin Sans FB Demi</vt:lpstr>
      <vt:lpstr>Calibri</vt:lpstr>
      <vt:lpstr>Calibri </vt:lpstr>
      <vt:lpstr>Calibri Light</vt:lpstr>
      <vt:lpstr>Century Gothic</vt:lpstr>
      <vt:lpstr>Times New Roman</vt:lpstr>
      <vt:lpstr>Wingdings</vt:lpstr>
      <vt:lpstr>Wingdings 2</vt:lpstr>
      <vt:lpstr>Wingdings 3</vt:lpstr>
      <vt:lpstr>Tema de Office</vt:lpstr>
      <vt:lpstr>Sector</vt:lpstr>
      <vt:lpstr>IMPORTANCIA DEL CUIDADO DE LOS RIOS Y DEL AGUA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contaminamos  nuestras aguas?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Advertencia: toda la información ha sido tomada de publicaciones de la Autoridad Autónoma del Agua. ANA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13</cp:revision>
  <dcterms:created xsi:type="dcterms:W3CDTF">2019-07-04T13:15:32Z</dcterms:created>
  <dcterms:modified xsi:type="dcterms:W3CDTF">2019-09-27T16:27:28Z</dcterms:modified>
</cp:coreProperties>
</file>