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67" r:id="rId5"/>
    <p:sldId id="273" r:id="rId6"/>
    <p:sldId id="274" r:id="rId7"/>
    <p:sldId id="268" r:id="rId8"/>
    <p:sldId id="279" r:id="rId9"/>
    <p:sldId id="269" r:id="rId10"/>
    <p:sldId id="271" r:id="rId11"/>
    <p:sldId id="276" r:id="rId12"/>
    <p:sldId id="277" r:id="rId13"/>
    <p:sldId id="278" r:id="rId14"/>
    <p:sldId id="257" r:id="rId15"/>
    <p:sldId id="263" r:id="rId16"/>
    <p:sldId id="262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3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Hoja2!$C$10</c:f>
              <c:strCache>
                <c:ptCount val="1"/>
                <c:pt idx="0">
                  <c:v>Total UA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8AC-4C20-A837-87A1D825A3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AC-4C20-A837-87A1D825A375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AC-4C20-A837-87A1D825A3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AC-4C20-A837-87A1D825A3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Hoja2!$B$11:$B$12</c:f>
              <c:strCache>
                <c:ptCount val="2"/>
                <c:pt idx="0">
                  <c:v>1994</c:v>
                </c:pt>
                <c:pt idx="1">
                  <c:v>2012</c:v>
                </c:pt>
              </c:strCache>
            </c:strRef>
          </c:cat>
          <c:val>
            <c:numRef>
              <c:f>Hoja2!$C$11:$C$12</c:f>
              <c:numCache>
                <c:formatCode>General</c:formatCode>
                <c:ptCount val="2"/>
                <c:pt idx="0">
                  <c:v>1.7649999999999999</c:v>
                </c:pt>
                <c:pt idx="1">
                  <c:v>2.214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AC-4C20-A837-87A1D825A375}"/>
            </c:ext>
          </c:extLst>
        </c:ser>
        <c:ser>
          <c:idx val="1"/>
          <c:order val="1"/>
          <c:tx>
            <c:strRef>
              <c:f>Hoja2!$D$10</c:f>
              <c:strCache>
                <c:ptCount val="1"/>
                <c:pt idx="0">
                  <c:v>UA menores 10 Has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Hoja2!$B$11:$B$12</c:f>
              <c:strCache>
                <c:ptCount val="2"/>
                <c:pt idx="0">
                  <c:v>1994</c:v>
                </c:pt>
                <c:pt idx="1">
                  <c:v>2012</c:v>
                </c:pt>
              </c:strCache>
            </c:strRef>
          </c:cat>
          <c:val>
            <c:numRef>
              <c:f>Hoja2!$D$11:$D$12</c:f>
              <c:numCache>
                <c:formatCode>General</c:formatCode>
                <c:ptCount val="2"/>
                <c:pt idx="0">
                  <c:v>1.474</c:v>
                </c:pt>
                <c:pt idx="1">
                  <c:v>1.972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AC-4C20-A837-87A1D825A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4115048"/>
        <c:axId val="254114656"/>
      </c:barChart>
      <c:catAx>
        <c:axId val="254115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PE"/>
          </a:p>
        </c:txPr>
        <c:crossAx val="254114656"/>
        <c:crosses val="autoZero"/>
        <c:auto val="1"/>
        <c:lblAlgn val="ctr"/>
        <c:lblOffset val="100"/>
        <c:noMultiLvlLbl val="0"/>
      </c:catAx>
      <c:valAx>
        <c:axId val="254114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s-PE"/>
          </a:p>
        </c:txPr>
        <c:crossAx val="254115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s-PE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715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530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908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532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92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33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170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626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663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229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204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5178-8436-4000-BD02-90D02B3C1B4B}" type="datetimeFigureOut">
              <a:rPr lang="es-PE" smtClean="0"/>
              <a:t>16/10/2019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ECC5-FA73-46CA-90E5-B368335968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54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16529"/>
            <a:ext cx="9144000" cy="1893434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ALIMENTACION Y CAMBIO CLIMATICO </a:t>
            </a: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59729"/>
            <a:ext cx="9144000" cy="1355271"/>
          </a:xfrm>
        </p:spPr>
        <p:txBody>
          <a:bodyPr/>
          <a:lstStyle/>
          <a:p>
            <a:r>
              <a:rPr lang="es-ES" dirty="0" smtClean="0"/>
              <a:t>ROSARIO ROMERO BANDA </a:t>
            </a:r>
          </a:p>
          <a:p>
            <a:r>
              <a:rPr lang="es-ES" dirty="0" smtClean="0"/>
              <a:t>SATIPO  15 - 16 OCTUBRE 2019</a:t>
            </a:r>
            <a:endParaRPr lang="es-PE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24000" y="391206"/>
            <a:ext cx="9144000" cy="979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/>
              <a:t>ENCUENTRO NACIONAL DE PROTECCION DE RIOS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0" y="4548186"/>
            <a:ext cx="2190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24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FA0A493-95FC-422F-B967-198F391D5D78}" type="slidenum">
              <a:rPr lang="es-ES">
                <a:latin typeface="Arial" panose="020B0604020202020204" pitchFamily="34" charset="0"/>
              </a:rPr>
              <a:pPr/>
              <a:t>10</a:t>
            </a:fld>
            <a:endParaRPr lang="es-ES">
              <a:latin typeface="Arial" panose="020B0604020202020204" pitchFamily="34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349411" y="1241305"/>
            <a:ext cx="979923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defTabSz="179388" eaLnBrk="0" hangingPunct="0">
              <a:defRPr/>
            </a:pPr>
            <a:r>
              <a:rPr lang="es-PE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La </a:t>
            </a:r>
            <a:r>
              <a:rPr lang="es-PE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inseguridad alimentaria está asociada a la pobreza, las enfermedades y la </a:t>
            </a:r>
            <a:r>
              <a:rPr lang="es-PE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desnutrición</a:t>
            </a:r>
            <a:r>
              <a:rPr lang="es-PE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, constituye una enorme pérdida económica y social </a:t>
            </a:r>
            <a:r>
              <a:rPr lang="es-PE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para el país que  </a:t>
            </a:r>
            <a:r>
              <a:rPr lang="es-PE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ser </a:t>
            </a:r>
            <a:r>
              <a:rPr lang="es-PE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requiere atendida.</a:t>
            </a:r>
          </a:p>
          <a:p>
            <a:pPr algn="just" defTabSz="179388" eaLnBrk="0" hangingPunct="0">
              <a:defRPr/>
            </a:pPr>
            <a:endParaRPr lang="es-ES" sz="2000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>
              <a:buSzPct val="125000"/>
            </a:pPr>
            <a:r>
              <a:rPr lang="es-ES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Los grupos humanos mas vulnerables son: Población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Rural, Sector informal, Indigentes, Mujeres embarazadas, Niños en edad escolar, Ancianos, Discapacitados </a:t>
            </a:r>
          </a:p>
          <a:p>
            <a:pPr algn="just" defTabSz="179388" eaLnBrk="0" hangingPunct="0">
              <a:defRPr/>
            </a:pPr>
            <a:endParaRPr lang="es-PE" sz="2000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indent="457200" algn="just" eaLnBrk="0" hangingPunct="0">
              <a:defRPr/>
            </a:pPr>
            <a:endParaRPr lang="es-PE" sz="2000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es-PE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Los Estados Miembros de las Naciones Unidas, han asumido el compromiso de  abordar </a:t>
            </a:r>
            <a:r>
              <a:rPr lang="es-PE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esta </a:t>
            </a:r>
            <a:r>
              <a:rPr lang="es-PE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problemática de la inseguridad Alimentaria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PE" sz="2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 </a:t>
            </a:r>
            <a:endParaRPr lang="es-PE" sz="2000" dirty="0" smtClean="0"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endParaRPr lang="es-PE" sz="2000" dirty="0"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es-PE" sz="2000" dirty="0" smtClean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Siendo </a:t>
            </a:r>
            <a:r>
              <a:rPr lang="es-PE" sz="2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la inseguridad alimentaria un problema </a:t>
            </a:r>
            <a:r>
              <a:rPr lang="es-PE" sz="2000" dirty="0" err="1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multicausal</a:t>
            </a:r>
            <a:r>
              <a:rPr lang="es-PE" sz="2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, requiere ser </a:t>
            </a:r>
            <a:r>
              <a:rPr lang="es-PE" sz="2000" dirty="0" smtClean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 abordado </a:t>
            </a:r>
            <a:r>
              <a:rPr lang="es-PE" sz="2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de manera multisectorial y multifuncional, involucrar a los entes del </a:t>
            </a:r>
            <a:r>
              <a:rPr lang="es-PE" sz="2000" dirty="0" smtClean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Estado </a:t>
            </a:r>
            <a:r>
              <a:rPr lang="es-PE" sz="2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y hacer partícipe a la sociedad civil.</a:t>
            </a:r>
          </a:p>
          <a:p>
            <a:pPr algn="just" eaLnBrk="0" hangingPunct="0">
              <a:defRPr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3 Rectángulo"/>
          <p:cNvSpPr>
            <a:spLocks noChangeArrowheads="1"/>
          </p:cNvSpPr>
          <p:nvPr/>
        </p:nvSpPr>
        <p:spPr bwMode="auto">
          <a:xfrm>
            <a:off x="1524002" y="188913"/>
            <a:ext cx="8820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Inseguridad </a:t>
            </a: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Alimentaria y Nutricional</a:t>
            </a:r>
          </a:p>
        </p:txBody>
      </p:sp>
      <p:sp>
        <p:nvSpPr>
          <p:cNvPr id="34820" name="4 Rectángulo"/>
          <p:cNvSpPr>
            <a:spLocks noChangeArrowheads="1"/>
          </p:cNvSpPr>
          <p:nvPr/>
        </p:nvSpPr>
        <p:spPr bwMode="auto">
          <a:xfrm>
            <a:off x="1524001" y="4076700"/>
            <a:ext cx="8424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0" hangingPunct="0"/>
            <a:r>
              <a:rPr lang="es-PE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	</a:t>
            </a:r>
          </a:p>
          <a:p>
            <a:pPr algn="just" eaLnBrk="0" hangingPunct="0"/>
            <a:r>
              <a:rPr lang="es-PE" dirty="0">
                <a:latin typeface="Calibri" panose="020F0502020204030204" pitchFamily="34" charset="0"/>
                <a:ea typeface="Batang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739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553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AGRICULTURA FAMILIAR EN EL PERÚ</a:t>
            </a:r>
            <a:endParaRPr lang="es-PE" sz="3553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89436" y="1620099"/>
          <a:ext cx="4924534" cy="458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096002" y="1595029"/>
            <a:ext cx="5499561" cy="4587668"/>
          </a:xfrm>
        </p:spPr>
        <p:txBody>
          <a:bodyPr>
            <a:normAutofit/>
          </a:bodyPr>
          <a:lstStyle/>
          <a:p>
            <a:pPr marL="173922" lvl="1" indent="0">
              <a:buNone/>
            </a:pPr>
            <a:r>
              <a:rPr lang="es-ES" sz="2369" dirty="0"/>
              <a:t>Entre los dos censos (1994-2012) el número de UA se incrementó en casi 450 mil (de </a:t>
            </a:r>
            <a:r>
              <a:rPr lang="es-ES" sz="2369" b="1" dirty="0"/>
              <a:t>1</a:t>
            </a:r>
            <a:r>
              <a:rPr lang="es-ES" sz="2369" dirty="0"/>
              <a:t> millón </a:t>
            </a:r>
            <a:r>
              <a:rPr lang="es-ES" sz="2369" b="1" dirty="0"/>
              <a:t>765 </a:t>
            </a:r>
            <a:r>
              <a:rPr lang="es-ES" sz="2369" dirty="0"/>
              <a:t>mil a </a:t>
            </a:r>
            <a:r>
              <a:rPr lang="es-ES" sz="2369" b="1" dirty="0"/>
              <a:t>2</a:t>
            </a:r>
            <a:r>
              <a:rPr lang="es-ES" sz="2369" dirty="0"/>
              <a:t> millones </a:t>
            </a:r>
            <a:r>
              <a:rPr lang="es-ES" sz="2369" b="1" dirty="0"/>
              <a:t>214</a:t>
            </a:r>
            <a:r>
              <a:rPr lang="es-ES" sz="2369" dirty="0"/>
              <a:t> mil) </a:t>
            </a:r>
          </a:p>
          <a:p>
            <a:pPr marL="173922" lvl="1" indent="0">
              <a:buNone/>
            </a:pPr>
            <a:endParaRPr lang="es-ES" sz="2369" dirty="0"/>
          </a:p>
          <a:p>
            <a:pPr marL="173922" lvl="1" indent="0">
              <a:buNone/>
            </a:pPr>
            <a:r>
              <a:rPr lang="es-ES" sz="2369" dirty="0"/>
              <a:t>Las UA menores de 10 has son </a:t>
            </a:r>
            <a:r>
              <a:rPr lang="es-ES" sz="2369" b="1" dirty="0"/>
              <a:t>1</a:t>
            </a:r>
            <a:r>
              <a:rPr lang="es-ES" sz="2369" dirty="0"/>
              <a:t> millón </a:t>
            </a:r>
            <a:r>
              <a:rPr lang="es-ES" sz="2369" b="1" dirty="0"/>
              <a:t>972</a:t>
            </a:r>
            <a:r>
              <a:rPr lang="es-ES" sz="2369" dirty="0"/>
              <a:t> mil (el 90%, IV CENAGRO)</a:t>
            </a:r>
          </a:p>
          <a:p>
            <a:pPr marL="173922" lvl="1" indent="0">
              <a:buNone/>
            </a:pPr>
            <a:endParaRPr lang="es-ES" sz="2369" dirty="0"/>
          </a:p>
          <a:p>
            <a:pPr marL="173922" lvl="1" indent="0">
              <a:buNone/>
            </a:pPr>
            <a:r>
              <a:rPr lang="es-ES" sz="2369" dirty="0"/>
              <a:t>Las UA de cinco has o menos aumentaron en </a:t>
            </a:r>
            <a:r>
              <a:rPr lang="es-ES" sz="2369" b="1" dirty="0"/>
              <a:t>520 </a:t>
            </a:r>
            <a:r>
              <a:rPr lang="es-ES" sz="2369" dirty="0"/>
              <a:t>mil (para totalizar un millón </a:t>
            </a:r>
            <a:r>
              <a:rPr lang="es-ES" sz="2369" b="1" dirty="0"/>
              <a:t>811 </a:t>
            </a:r>
            <a:r>
              <a:rPr lang="es-ES" sz="2369" dirty="0"/>
              <a:t>mil). Más de la mitad están en la sierra. </a:t>
            </a:r>
          </a:p>
          <a:p>
            <a:endParaRPr lang="es-PE" sz="2369" dirty="0"/>
          </a:p>
        </p:txBody>
      </p:sp>
    </p:spTree>
    <p:extLst>
      <p:ext uri="{BB962C8B-B14F-4D97-AF65-F5344CB8AC3E}">
        <p14:creationId xmlns:p14="http://schemas.microsoft.com/office/powerpoint/2010/main" val="98491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1699784" y="363215"/>
            <a:ext cx="9097169" cy="1092079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s-ES_tradnl" sz="2764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IMPORTANCIA DE LA AGRICULTURA FAMILIAR EN EL PERÚ</a:t>
            </a:r>
            <a:endParaRPr lang="es-PE" sz="2764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99785" y="6467431"/>
            <a:ext cx="2340755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11" b="1" dirty="0"/>
              <a:t>FUENTE:</a:t>
            </a:r>
            <a:r>
              <a:rPr lang="es-ES_tradnl" sz="1611" dirty="0"/>
              <a:t> ENAF 2015-2021</a:t>
            </a:r>
            <a:endParaRPr lang="es-PE" sz="161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1699786" y="1837994"/>
          <a:ext cx="8864759" cy="4566817"/>
        </p:xfrm>
        <a:graphic>
          <a:graphicData uri="http://schemas.openxmlformats.org/drawingml/2006/table">
            <a:tbl>
              <a:tblPr/>
              <a:tblGrid>
                <a:gridCol w="1590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7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72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00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00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72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Región</a:t>
                      </a:r>
                    </a:p>
                  </a:txBody>
                  <a:tcPr marL="7460" marR="746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Unidades Agropecuarias Familiares</a:t>
                      </a:r>
                    </a:p>
                  </a:txBody>
                  <a:tcPr marL="7460" marR="746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Unidades Agropecuarias Totales</a:t>
                      </a:r>
                    </a:p>
                  </a:txBody>
                  <a:tcPr marL="7460" marR="746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UAF/UAT </a:t>
                      </a:r>
                      <a:endParaRPr lang="es-PE" sz="20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PE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(%)</a:t>
                      </a:r>
                      <a:endParaRPr lang="es-PE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60" marR="746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UAF </a:t>
                      </a:r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según región </a:t>
                      </a:r>
                      <a:endParaRPr lang="es-PE" sz="20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PE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(%)</a:t>
                      </a:r>
                      <a:endParaRPr lang="es-PE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60" marR="746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50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(número)</a:t>
                      </a:r>
                    </a:p>
                  </a:txBody>
                  <a:tcPr marL="7460" marR="746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(número)</a:t>
                      </a:r>
                    </a:p>
                  </a:txBody>
                  <a:tcPr marL="7460" marR="746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Costa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324,363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350,500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92.5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15.0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182"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Sierra 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1,392,032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1,407,032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98.9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64.5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Selva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440,438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455,974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96.6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20.4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182"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Nacional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2,156,833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2,213,506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97.4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100.0 </a:t>
                      </a:r>
                    </a:p>
                  </a:txBody>
                  <a:tcPr marL="7460" marR="746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2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919" y="274639"/>
            <a:ext cx="10810164" cy="616085"/>
          </a:xfrm>
        </p:spPr>
        <p:txBody>
          <a:bodyPr>
            <a:noAutofit/>
          </a:bodyPr>
          <a:lstStyle/>
          <a:p>
            <a:pPr algn="ctr"/>
            <a:r>
              <a:rPr lang="es-PE" sz="3553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DE LA AGRICULTURA FAMILIAR 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2854" y="1313769"/>
            <a:ext cx="8670573" cy="4886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962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957"/>
            <a:ext cx="10515600" cy="117860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 del Cambio Climático en la Seguridad Alimentaria </a:t>
            </a: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4674734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la adaptación del campo a ciertos cultivos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la salud y productividad del bosque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 de diferente tipo de plagas y enfermedades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Perdida de la biodiversidad y del funcionamiento de los ecosistemas en los hábitat naturales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Perdida en la distribución del agua de buena calidad para la agricultura, ganadería y pesca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Perdida de tierras cultivables por la salinidad y disminución de aguas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subterraneas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Migraciones del campo a la ciudad. Migración interna  e internacional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7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http://infanciahoy.com/imgnoticias/infanciahoy.com_9276_2382011_mujer-campesina-peru.jpg"/>
          <p:cNvPicPr>
            <a:picLocks noChangeAspect="1" noChangeArrowheads="1"/>
          </p:cNvPicPr>
          <p:nvPr/>
        </p:nvPicPr>
        <p:blipFill>
          <a:blip r:embed="rId2"/>
          <a:srcRect b="13970"/>
          <a:stretch>
            <a:fillRect/>
          </a:stretch>
        </p:blipFill>
        <p:spPr bwMode="auto">
          <a:xfrm>
            <a:off x="2666976" y="3714752"/>
            <a:ext cx="5638800" cy="2786082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34" y="1785927"/>
            <a:ext cx="7472386" cy="4525963"/>
          </a:xfrm>
        </p:spPr>
        <p:txBody>
          <a:bodyPr/>
          <a:lstStyle/>
          <a:p>
            <a:pPr algn="ctr">
              <a:buNone/>
            </a:pPr>
            <a:r>
              <a:rPr lang="es-MX" sz="2400" dirty="0">
                <a:latin typeface="Arial" charset="0"/>
              </a:rPr>
              <a:t>La participación de la mujer en la cadena alimentaria es fundamental para el desarrollo familiar y social.  Según la FAO las mujeres contribuyen en un 60% a la producción agrícola en los países en desarrollo y tienen un acceso desigual a los recursos productivos. </a:t>
            </a:r>
            <a:endParaRPr lang="es-ES" sz="2400" dirty="0">
              <a:latin typeface="Arial" charset="0"/>
            </a:endParaRPr>
          </a:p>
          <a:p>
            <a:endParaRPr lang="es-PE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95472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CONSUMIDORA EN EL ROL ALIMENTARIO</a:t>
            </a:r>
          </a:p>
        </p:txBody>
      </p:sp>
    </p:spTree>
    <p:extLst>
      <p:ext uri="{BB962C8B-B14F-4D97-AF65-F5344CB8AC3E}">
        <p14:creationId xmlns:p14="http://schemas.microsoft.com/office/powerpoint/2010/main" val="170067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Creación de una Política Nacional Alimentaria que fomente los cultivos nativos</a:t>
            </a:r>
          </a:p>
          <a:p>
            <a:r>
              <a:rPr lang="es-PE" dirty="0"/>
              <a:t>Mayor difusión entre los consumidores sobre  ventajas de los alimentos oriundos. </a:t>
            </a:r>
          </a:p>
          <a:p>
            <a:r>
              <a:rPr lang="es-PE" dirty="0"/>
              <a:t>Control de las importaciones y exportaciones de alimentos. </a:t>
            </a:r>
          </a:p>
          <a:p>
            <a:r>
              <a:rPr lang="es-PE" dirty="0"/>
              <a:t> Aprobación del Reglamento del art. 37, Ley 29811.</a:t>
            </a:r>
          </a:p>
          <a:p>
            <a:r>
              <a:rPr lang="es-PE" dirty="0"/>
              <a:t>Campañas informativas sobre fluctuaciones de los precios.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95472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17823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Conmemoración Mundial</a:t>
            </a:r>
            <a:r>
              <a:rPr lang="es-ES" dirty="0" smtClean="0"/>
              <a:t> </a:t>
            </a:r>
            <a:endParaRPr lang="es-PE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2051503"/>
            <a:ext cx="5129212" cy="4125460"/>
          </a:xfrm>
        </p:spPr>
      </p:pic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5081"/>
            <a:ext cx="5181600" cy="3809509"/>
          </a:xfrm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6172199" y="1208314"/>
            <a:ext cx="5386387" cy="84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de Octubre </a:t>
            </a: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1042987" y="1341892"/>
            <a:ext cx="5386387" cy="7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de Octubre </a:t>
            </a: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15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919" y="274639"/>
            <a:ext cx="10810164" cy="968624"/>
          </a:xfrm>
        </p:spPr>
        <p:txBody>
          <a:bodyPr/>
          <a:lstStyle/>
          <a:p>
            <a:pPr algn="ctr"/>
            <a:r>
              <a:rPr lang="es-P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EN EL PERU  </a:t>
            </a:r>
            <a:endParaRPr lang="es-PE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0919" y="1243262"/>
            <a:ext cx="10810164" cy="4882902"/>
          </a:xfrm>
        </p:spPr>
        <p:txBody>
          <a:bodyPr>
            <a:normAutofit/>
          </a:bodyPr>
          <a:lstStyle/>
          <a:p>
            <a:r>
              <a:rPr lang="es-PE" sz="3553" dirty="0"/>
              <a:t>Somos parte del entramado global, con un rol de país primario – exportador, proveedor de materia prima al mundo</a:t>
            </a:r>
          </a:p>
          <a:p>
            <a:r>
              <a:rPr lang="es-PE" sz="3553" dirty="0"/>
              <a:t>Sectores priorizados en la economía: Minería, Hidrocarburos, </a:t>
            </a:r>
            <a:r>
              <a:rPr lang="es-PE" sz="3553" dirty="0" err="1"/>
              <a:t>Agroexportación</a:t>
            </a:r>
            <a:r>
              <a:rPr lang="es-PE" sz="3553" dirty="0"/>
              <a:t>, Construcción </a:t>
            </a:r>
          </a:p>
          <a:p>
            <a:r>
              <a:rPr lang="es-PE" sz="3553" dirty="0"/>
              <a:t>Promoción de los </a:t>
            </a:r>
            <a:r>
              <a:rPr lang="es-PE" sz="3553" dirty="0" err="1"/>
              <a:t>Megaproyectos</a:t>
            </a:r>
            <a:r>
              <a:rPr lang="es-PE" sz="3553" dirty="0"/>
              <a:t> y </a:t>
            </a:r>
            <a:r>
              <a:rPr lang="es-PE" sz="3553" dirty="0" err="1"/>
              <a:t>Agronegocios</a:t>
            </a:r>
            <a:r>
              <a:rPr lang="es-PE" sz="3553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1557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ALIMENTACIÓN COMO DERECHO HUMANO 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83205"/>
            <a:ext cx="10515600" cy="4486275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rial" charset="0"/>
              </a:rPr>
              <a:t>Es parte de la Declaración de los Derechos Humanos. </a:t>
            </a:r>
          </a:p>
          <a:p>
            <a:r>
              <a:rPr lang="es-MX" sz="3200" dirty="0" smtClean="0">
                <a:latin typeface="Arial" charset="0"/>
              </a:rPr>
              <a:t>Es universal e inalienable. </a:t>
            </a:r>
          </a:p>
          <a:p>
            <a:r>
              <a:rPr lang="es-MX" sz="3200" dirty="0" smtClean="0">
                <a:latin typeface="Arial" charset="0"/>
              </a:rPr>
              <a:t>Comprende el </a:t>
            </a:r>
            <a:r>
              <a:rPr lang="es-MX" sz="3200" i="1" dirty="0" smtClean="0">
                <a:latin typeface="Arial" charset="0"/>
              </a:rPr>
              <a:t>acceso a </a:t>
            </a:r>
            <a:r>
              <a:rPr lang="es-MX" sz="3200" dirty="0" smtClean="0">
                <a:latin typeface="Arial" charset="0"/>
              </a:rPr>
              <a:t>los alimentos con calidad, seguros, nutritivos e inocuos para la salud del consumidor.</a:t>
            </a:r>
          </a:p>
          <a:p>
            <a:r>
              <a:rPr lang="es-MX" sz="3200" dirty="0" smtClean="0">
                <a:latin typeface="Arial" charset="0"/>
              </a:rPr>
              <a:t>Considera todos los aspectos que reflejen la diversidad ecológica, política y cultural de los pueblos.</a:t>
            </a:r>
          </a:p>
          <a:p>
            <a:endParaRPr lang="es-PE" sz="3200" dirty="0" smtClean="0"/>
          </a:p>
        </p:txBody>
      </p:sp>
    </p:spTree>
    <p:extLst>
      <p:ext uri="{BB962C8B-B14F-4D97-AF65-F5344CB8AC3E}">
        <p14:creationId xmlns:p14="http://schemas.microsoft.com/office/powerpoint/2010/main" val="119919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919" y="274639"/>
            <a:ext cx="10810164" cy="616085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DERECHO A LA ALIMENTACION 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4773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3969" y="1102246"/>
            <a:ext cx="5502695" cy="3096049"/>
          </a:xfrm>
          <a:prstGeom prst="rect">
            <a:avLst/>
          </a:prstGeom>
          <a:noFill/>
        </p:spPr>
      </p:pic>
      <p:pic>
        <p:nvPicPr>
          <p:cNvPr id="3074" name="Picture 2" descr="D:\Familia-comiendo-300x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385" y="1031739"/>
            <a:ext cx="5076554" cy="2494388"/>
          </a:xfrm>
          <a:prstGeom prst="rect">
            <a:avLst/>
          </a:prstGeom>
          <a:noFill/>
        </p:spPr>
      </p:pic>
      <p:pic>
        <p:nvPicPr>
          <p:cNvPr id="7" name="Picture 4" descr="http://reporteros365.com/wp-content/uploads/2014/01/anchov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69" y="3640524"/>
            <a:ext cx="3877923" cy="2944853"/>
          </a:xfrm>
          <a:prstGeom prst="rect">
            <a:avLst/>
          </a:prstGeom>
          <a:noFill/>
        </p:spPr>
      </p:pic>
      <p:pic>
        <p:nvPicPr>
          <p:cNvPr id="8" name="Picture 2" descr="http://www.comedera.com/wp-content/uploads/2013/03/IMG_23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23" y="4275093"/>
            <a:ext cx="3986007" cy="23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6" descr="Agricultores trabajando una parcela comunal en Chimborazo, Ecuad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3262" y="4275092"/>
            <a:ext cx="3313861" cy="22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86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919" y="274639"/>
            <a:ext cx="10810164" cy="898116"/>
          </a:xfrm>
        </p:spPr>
        <p:txBody>
          <a:bodyPr>
            <a:normAutofit/>
          </a:bodyPr>
          <a:lstStyle/>
          <a:p>
            <a:pPr algn="ctr"/>
            <a:r>
              <a:rPr lang="es-PE" sz="3948" dirty="0">
                <a:solidFill>
                  <a:schemeClr val="accent2">
                    <a:lumMod val="75000"/>
                  </a:schemeClr>
                </a:solidFill>
              </a:rPr>
              <a:t>DERECHO A LA ALIMENTACION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0919" y="1243261"/>
            <a:ext cx="10810164" cy="5076554"/>
          </a:xfrm>
        </p:spPr>
        <p:txBody>
          <a:bodyPr/>
          <a:lstStyle/>
          <a:p>
            <a:r>
              <a:rPr lang="es-PE" dirty="0" smtClean="0"/>
              <a:t>Dos enfoques:  </a:t>
            </a:r>
            <a:endParaRPr lang="es-PE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60462" y="1877831"/>
            <a:ext cx="4018938" cy="1833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77" b="1" dirty="0">
                <a:solidFill>
                  <a:schemeClr val="accent2">
                    <a:lumMod val="75000"/>
                  </a:schemeClr>
                </a:solidFill>
              </a:rPr>
              <a:t>SEGURIDAD ALIMENTARIA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942092" y="1807323"/>
            <a:ext cx="4018938" cy="19037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77" b="1" dirty="0">
                <a:solidFill>
                  <a:schemeClr val="accent2">
                    <a:lumMod val="75000"/>
                  </a:schemeClr>
                </a:solidFill>
              </a:rPr>
              <a:t>SOBERANIA ALIMENTARIA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416708" y="4345600"/>
            <a:ext cx="5076554" cy="1833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77" b="1" dirty="0"/>
              <a:t>AGRICULTURA FAMILIAR </a:t>
            </a:r>
          </a:p>
        </p:txBody>
      </p:sp>
      <p:sp>
        <p:nvSpPr>
          <p:cNvPr id="9" name="8 Flecha derecha"/>
          <p:cNvSpPr/>
          <p:nvPr/>
        </p:nvSpPr>
        <p:spPr>
          <a:xfrm rot="16200000">
            <a:off x="7470900" y="3746284"/>
            <a:ext cx="634569" cy="56406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7"/>
          </a:p>
        </p:txBody>
      </p:sp>
      <p:sp>
        <p:nvSpPr>
          <p:cNvPr id="10" name="9 Flecha derecha"/>
          <p:cNvSpPr/>
          <p:nvPr/>
        </p:nvSpPr>
        <p:spPr>
          <a:xfrm rot="16200000">
            <a:off x="3804500" y="3746284"/>
            <a:ext cx="634569" cy="56406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7"/>
          </a:p>
        </p:txBody>
      </p:sp>
      <p:sp>
        <p:nvSpPr>
          <p:cNvPr id="11" name="10 Flecha izquierda y derecha"/>
          <p:cNvSpPr/>
          <p:nvPr/>
        </p:nvSpPr>
        <p:spPr>
          <a:xfrm>
            <a:off x="5249908" y="2230369"/>
            <a:ext cx="1621677" cy="564062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7"/>
          </a:p>
        </p:txBody>
      </p:sp>
    </p:spTree>
    <p:extLst>
      <p:ext uri="{BB962C8B-B14F-4D97-AF65-F5344CB8AC3E}">
        <p14:creationId xmlns:p14="http://schemas.microsoft.com/office/powerpoint/2010/main" val="24010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enfoques para el Derecho a la Alimentación</a:t>
            </a:r>
            <a:r>
              <a:rPr lang="es-ES" dirty="0" smtClean="0"/>
              <a:t>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518557"/>
            <a:ext cx="5181600" cy="465840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SEGURIDAD ALIMENTARIA</a:t>
            </a:r>
          </a:p>
          <a:p>
            <a:r>
              <a:rPr lang="es-ES" dirty="0" smtClean="0"/>
              <a:t>Se considera que un hogar está en situación de seguridad alimentaria cuando sus miembros disponen de  manera  sostenida a alimentos suficientes en cantidad y calidad según las necesidades biológicas.</a:t>
            </a:r>
          </a:p>
          <a:p>
            <a:endParaRPr lang="es-PE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2200" y="1518558"/>
            <a:ext cx="5181600" cy="468788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SOBERANIA ALIMENTARIA</a:t>
            </a:r>
          </a:p>
          <a:p>
            <a:r>
              <a:rPr lang="es-ES" dirty="0" smtClean="0"/>
              <a:t>Derecho y facultad de cada pueblo para definir sus propias políticas agrarias y alimentarias de acuerdo a objetivos de desarrollo.</a:t>
            </a:r>
          </a:p>
          <a:p>
            <a:r>
              <a:rPr lang="es-ES" dirty="0" smtClean="0"/>
              <a:t>Implica el control de la propiedad y uso de la tierra, agua, bosques, semillas, herramientas. 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014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919" y="273051"/>
            <a:ext cx="3951632" cy="547165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AGRICULTURA FAMILIAR 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6" descr="Agricultores trabajando una parcela comunal en Chimborazo, Ecuad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4920089" y="4578026"/>
            <a:ext cx="4446654" cy="225129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690919" y="749708"/>
            <a:ext cx="3951632" cy="5376456"/>
          </a:xfrm>
        </p:spPr>
        <p:txBody>
          <a:bodyPr>
            <a:noAutofit/>
          </a:bodyPr>
          <a:lstStyle/>
          <a:p>
            <a:r>
              <a:rPr lang="es-PE" sz="2369" dirty="0"/>
              <a:t>Es el modo de vida y de producción que practican hombres y mujeres de un mismo núcleo familiar en un territorio rural en el que están a cargo de sistemas productivos diversificados, desarrollados dentro de la unidad productiva familiar, como son la producción agrícola, pecuaria, de manejo forestal, industrial rural, pesquera artesanal, acuícola y apícola, entre otros.”</a:t>
            </a:r>
            <a:endParaRPr lang="es-PE" sz="2369" dirty="0"/>
          </a:p>
        </p:txBody>
      </p:sp>
      <p:pic>
        <p:nvPicPr>
          <p:cNvPr id="7" name="Imagen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06154" y="538185"/>
            <a:ext cx="2170716" cy="1962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9903416" y="608693"/>
            <a:ext cx="1873754" cy="159771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12700" cap="flat" cmpd="sng" algn="ctr">
            <a:solidFill>
              <a:srgbClr val="44546A"/>
            </a:solidFill>
            <a:prstDash val="solid"/>
            <a:miter lim="800000"/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Rectángulo"/>
          <p:cNvSpPr/>
          <p:nvPr/>
        </p:nvSpPr>
        <p:spPr>
          <a:xfrm>
            <a:off x="4685847" y="679200"/>
            <a:ext cx="2296800" cy="2115231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 w="12700" cap="flat" cmpd="sng" algn="ctr">
            <a:solidFill>
              <a:srgbClr val="44546A"/>
            </a:solidFill>
            <a:prstDash val="solid"/>
            <a:miter lim="800000"/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2" descr="http://fotos.laverdad.es/200907/recogiendo_las_redes-640x640x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6251" y="2605226"/>
            <a:ext cx="2608753" cy="2282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61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9714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Alimentaria</a:t>
            </a: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843"/>
            <a:ext cx="5181600" cy="4262551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2200" y="1240971"/>
            <a:ext cx="5181600" cy="474781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Condiciones </a:t>
            </a:r>
          </a:p>
          <a:p>
            <a:endParaRPr lang="es-ES" dirty="0"/>
          </a:p>
          <a:p>
            <a:r>
              <a:rPr lang="es-ES" dirty="0" smtClean="0"/>
              <a:t>Tener acceso a los alimentos</a:t>
            </a:r>
          </a:p>
          <a:p>
            <a:endParaRPr lang="es-ES" dirty="0" smtClean="0"/>
          </a:p>
          <a:p>
            <a:r>
              <a:rPr lang="es-ES" dirty="0" smtClean="0"/>
              <a:t>Disponibilidad del alimentos</a:t>
            </a:r>
          </a:p>
          <a:p>
            <a:endParaRPr lang="es-ES" dirty="0"/>
          </a:p>
          <a:p>
            <a:r>
              <a:rPr lang="es-ES" dirty="0" smtClean="0"/>
              <a:t>Uso adecuado de los alimentos, respetando la cultura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61991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760</Words>
  <Application>Microsoft Office PowerPoint</Application>
  <PresentationFormat>Panorámica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Batang</vt:lpstr>
      <vt:lpstr>Calibri</vt:lpstr>
      <vt:lpstr>Calibri Light</vt:lpstr>
      <vt:lpstr>Tema de Office</vt:lpstr>
      <vt:lpstr>ALIMENTACION Y CAMBIO CLIMATICO </vt:lpstr>
      <vt:lpstr>Conmemoración Mundial </vt:lpstr>
      <vt:lpstr>DESARROLLO EN EL PERU  </vt:lpstr>
      <vt:lpstr>LA ALIMENTACIÓN COMO DERECHO HUMANO </vt:lpstr>
      <vt:lpstr>DERECHO A LA ALIMENTACION </vt:lpstr>
      <vt:lpstr>DERECHO A LA ALIMENTACION </vt:lpstr>
      <vt:lpstr>Dos enfoques para el Derecho a la Alimentación </vt:lpstr>
      <vt:lpstr>AGRICULTURA FAMILIAR </vt:lpstr>
      <vt:lpstr>Seguridad Alimentaria</vt:lpstr>
      <vt:lpstr>Presentación de PowerPoint</vt:lpstr>
      <vt:lpstr>LA AGRICULTURA FAMILIAR EN EL PERÚ</vt:lpstr>
      <vt:lpstr>IMPORTANCIA DE LA AGRICULTURA FAMILIAR EN EL PERÚ</vt:lpstr>
      <vt:lpstr>SITUACIÓN DE LA AGRICULTURA FAMILIAR </vt:lpstr>
      <vt:lpstr>Efectos del Cambio Climático en la Seguridad Alimentaria 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Full name</cp:lastModifiedBy>
  <cp:revision>14</cp:revision>
  <dcterms:created xsi:type="dcterms:W3CDTF">2019-10-16T03:33:34Z</dcterms:created>
  <dcterms:modified xsi:type="dcterms:W3CDTF">2019-10-16T13:56:26Z</dcterms:modified>
</cp:coreProperties>
</file>